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25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26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27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28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29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30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31.xml" ContentType="application/vnd.openxmlformats-officedocument.presentationml.notesSl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notesSlides/notesSlide32.xml" ContentType="application/vnd.openxmlformats-officedocument.presentationml.notesSlide+xml"/>
  <Override PartName="/ppt/theme/themeOverride35.xml" ContentType="application/vnd.openxmlformats-officedocument.themeOverr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5"/>
  </p:notesMasterIdLst>
  <p:sldIdLst>
    <p:sldId id="347" r:id="rId2"/>
    <p:sldId id="386" r:id="rId3"/>
    <p:sldId id="379" r:id="rId4"/>
    <p:sldId id="348" r:id="rId5"/>
    <p:sldId id="433" r:id="rId6"/>
    <p:sldId id="349" r:id="rId7"/>
    <p:sldId id="422" r:id="rId8"/>
    <p:sldId id="423" r:id="rId9"/>
    <p:sldId id="424" r:id="rId10"/>
    <p:sldId id="425" r:id="rId11"/>
    <p:sldId id="426" r:id="rId12"/>
    <p:sldId id="427" r:id="rId13"/>
    <p:sldId id="351" r:id="rId14"/>
    <p:sldId id="428" r:id="rId15"/>
    <p:sldId id="429" r:id="rId16"/>
    <p:sldId id="430" r:id="rId17"/>
    <p:sldId id="431" r:id="rId18"/>
    <p:sldId id="432" r:id="rId19"/>
    <p:sldId id="269" r:id="rId20"/>
    <p:sldId id="438" r:id="rId21"/>
    <p:sldId id="443" r:id="rId22"/>
    <p:sldId id="305" r:id="rId23"/>
    <p:sldId id="446" r:id="rId24"/>
    <p:sldId id="440" r:id="rId25"/>
    <p:sldId id="439" r:id="rId26"/>
    <p:sldId id="441" r:id="rId27"/>
    <p:sldId id="442" r:id="rId28"/>
    <p:sldId id="444" r:id="rId29"/>
    <p:sldId id="445" r:id="rId30"/>
    <p:sldId id="447" r:id="rId31"/>
    <p:sldId id="448" r:id="rId32"/>
    <p:sldId id="449" r:id="rId33"/>
    <p:sldId id="450" r:id="rId34"/>
    <p:sldId id="451" r:id="rId35"/>
    <p:sldId id="452" r:id="rId36"/>
    <p:sldId id="453" r:id="rId37"/>
    <p:sldId id="455" r:id="rId38"/>
    <p:sldId id="456" r:id="rId39"/>
    <p:sldId id="466" r:id="rId40"/>
    <p:sldId id="387" r:id="rId41"/>
    <p:sldId id="457" r:id="rId42"/>
    <p:sldId id="397" r:id="rId43"/>
    <p:sldId id="464" r:id="rId44"/>
    <p:sldId id="458" r:id="rId45"/>
    <p:sldId id="459" r:id="rId46"/>
    <p:sldId id="460" r:id="rId47"/>
    <p:sldId id="461" r:id="rId48"/>
    <p:sldId id="462" r:id="rId49"/>
    <p:sldId id="463" r:id="rId50"/>
    <p:sldId id="271" r:id="rId51"/>
    <p:sldId id="465" r:id="rId52"/>
    <p:sldId id="344" r:id="rId53"/>
    <p:sldId id="370" r:id="rId54"/>
  </p:sldIdLst>
  <p:sldSz cx="9144000" cy="6858000" type="screen4x3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1403" autoAdjust="0"/>
  </p:normalViewPr>
  <p:slideViewPr>
    <p:cSldViewPr>
      <p:cViewPr varScale="1">
        <p:scale>
          <a:sx n="104" d="100"/>
          <a:sy n="104" d="100"/>
        </p:scale>
        <p:origin x="1648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76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486960B-31C5-4EC7-A4C7-DDB3AEA2BC16}" type="datetimeFigureOut">
              <a:rPr lang="uk-UA"/>
              <a:pPr>
                <a:defRPr/>
              </a:pPr>
              <a:t>03.05.23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BF20BAC-EB29-499F-B49D-876C70B8299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06073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8113" cy="1248727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0050" cy="40179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4330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8113" cy="12487276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0050" cy="40179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0700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8113" cy="12487276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0050" cy="40179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6798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8113" cy="12487276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0050" cy="40179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14163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C76F59-3DE0-4358-9F00-1A1B26C08AFD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02234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C76F59-3DE0-4358-9F00-1A1B26C08AFD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30717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C76F59-3DE0-4358-9F00-1A1B26C08AFD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0221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C76F59-3DE0-4358-9F00-1A1B26C08AFD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85078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C76F59-3DE0-4358-9F00-1A1B26C08AFD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59534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C76F59-3DE0-4358-9F00-1A1B26C08AFD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47869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C76F59-3DE0-4358-9F00-1A1B26C08AFD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292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8113" cy="1248727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0050" cy="40179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61931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C76F59-3DE0-4358-9F00-1A1B26C08AFD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70386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C76F59-3DE0-4358-9F00-1A1B26C08AFD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98900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C76F59-3DE0-4358-9F00-1A1B26C08AFD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95556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C76F59-3DE0-4358-9F00-1A1B26C08AFD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51105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C76F59-3DE0-4358-9F00-1A1B26C08AFD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82945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C76F59-3DE0-4358-9F00-1A1B26C08AFD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4309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C76F59-3DE0-4358-9F00-1A1B26C08AFD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61957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C76F59-3DE0-4358-9F00-1A1B26C08AFD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31148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C76F59-3DE0-4358-9F00-1A1B26C08AFD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19326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C76F59-3DE0-4358-9F00-1A1B26C08AFD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4503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8113" cy="1248727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0050" cy="40179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70590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C76F59-3DE0-4358-9F00-1A1B26C08AFD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790565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C76F59-3DE0-4358-9F00-1A1B26C08AFD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24005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8113" cy="1248727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0050" cy="40179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43579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8113" cy="1248727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0050" cy="40179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56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8113" cy="1248727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0050" cy="40179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7340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8113" cy="1248727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0050" cy="40179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3187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8113" cy="12487276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0050" cy="40179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1708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8113" cy="1248727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0050" cy="40179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5654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8113" cy="12487276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0050" cy="40179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02746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8113" cy="12487276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0050" cy="40179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7415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EA7B31-726A-A8DA-168D-AA1141D6A5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5D89204-CB12-23F6-B252-F2DE21F747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4F0C9F-DFF0-EB1C-D2F9-10C943810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A27FF2-736B-4B65-B9D0-73ECE105BE11}" type="datetimeFigureOut">
              <a:rPr lang="uk-UA" smtClean="0"/>
              <a:pPr>
                <a:defRPr/>
              </a:pPr>
              <a:t>03.05.23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1847B1-40DF-3D44-7635-70AB47A19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811ADD-ED62-AC2D-B1A6-0738BED76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B52FC1-6D87-40C6-B8B1-6C70866FF5B5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7912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1784B1-8D25-AEB8-48C3-9D532DAA3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7012F5-2316-FDAC-1AE9-04D0F6D576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569DBD-2C7F-85DC-5B30-5094E3BDB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C78118-5E31-493C-AEB5-73397FA0E20C}" type="datetimeFigureOut">
              <a:rPr lang="uk-UA" smtClean="0"/>
              <a:pPr>
                <a:defRPr/>
              </a:pPr>
              <a:t>03.05.23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1C427F-E2D2-85A7-4E99-B9610F482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FBEFA2-B45D-FA3A-E2D8-2D4C25C80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5A1DA8-5E05-4F34-91C0-A7006D80BB7F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3160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004E858-EFC5-A7CC-42B7-93241AD60E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4D5C23-899B-E1EA-5E3F-918D680AE6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469470-E372-2468-B204-9D54D1D53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1CAD21-138D-46AE-823F-4F3E30B867B2}" type="datetimeFigureOut">
              <a:rPr lang="uk-UA" smtClean="0"/>
              <a:pPr>
                <a:defRPr/>
              </a:pPr>
              <a:t>03.05.23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C602AB-26C5-748A-39C6-C38265850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14B8D0-5AB0-2108-6B50-CF98ED8A3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EFF9A4-CEE0-4E06-85E7-FD4D876E4102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522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5C3FEC-9A6C-E8AC-C9DF-507DACAC7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39CDE0-237E-AABB-780D-8CCE9EE2A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1C9CD2-3F42-4262-246B-53142A252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F16CD9-1271-4BBE-9FBD-C66365F71673}" type="datetimeFigureOut">
              <a:rPr lang="uk-UA" smtClean="0"/>
              <a:pPr>
                <a:defRPr/>
              </a:pPr>
              <a:t>03.05.23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30A4AD-6846-1EB0-B9E2-65753510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EA0D77-CEA4-694F-3F17-BC09C8EAD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6419C5-1A6F-44A9-B009-326A1663C584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4315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297C5-4576-76E9-2BC0-BAD78D45E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710707-B262-D413-52FB-06E01A386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93C63F-6C02-662B-0DA0-7FE9BBEBA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202F0-2C9E-469B-950C-E8D1BD17C1FB}" type="datetimeFigureOut">
              <a:rPr lang="uk-UA" smtClean="0"/>
              <a:pPr>
                <a:defRPr/>
              </a:pPr>
              <a:t>03.05.23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8918F6-B784-034E-60BA-DEBC94576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455711-AEFF-0755-F1E6-FE9046A6C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1E892-2E1A-46D7-9070-B82A6BE37E96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7544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4E30BD-FAA8-B586-63EC-A834B461D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78C07F-F7CF-37A8-8392-5BDF6A8E4E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E5DDAB0-FE7A-585A-3CED-A8F09D69C8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E2E95C-E28B-D68C-4BCC-3AB8A5126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0E2E86-51B2-4982-B2A7-AAF3C452EE49}" type="datetimeFigureOut">
              <a:rPr lang="uk-UA" smtClean="0"/>
              <a:pPr>
                <a:defRPr/>
              </a:pPr>
              <a:t>03.05.23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D66F5B-92EB-C98C-6B3C-66BF250A4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D46237-7196-DD3F-235A-0178A44A8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435D04-7BAB-4525-83E4-F859A6F8FF9D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301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14954-41ED-C280-2784-6ECD5E720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13434C-E752-7CED-83CD-B41637C0C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3BECEB-E967-D5E6-BBB7-3060134D1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44DEB76-7DC0-9388-0261-808CB0D5F2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923C2CA-8C9B-DDFF-FDF1-612CEE3942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F6840BF-457D-6BFD-F40C-AFFAC554D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FEB00-4F0E-40B6-931E-E195273B101A}" type="datetimeFigureOut">
              <a:rPr lang="uk-UA" smtClean="0"/>
              <a:pPr>
                <a:defRPr/>
              </a:pPr>
              <a:t>03.05.23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3926E83-CFC0-8FF3-EB65-BA992E22D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B824EDA-9204-86FE-FE33-990EA734F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AEF6BB-0672-48E3-B337-62105D4BA2B9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911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AF43DC-EBBE-C157-2909-01DDF1565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0456A0-01E0-474D-7851-5009A14B7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AA5C14-4F85-4E65-A7B3-0E78B55BB21B}" type="datetimeFigureOut">
              <a:rPr lang="uk-UA" smtClean="0"/>
              <a:pPr>
                <a:defRPr/>
              </a:pPr>
              <a:t>03.05.23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316DB9A-6E60-F2A4-D661-70F33A39B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132D9E7-9AC6-90F9-92C3-A3BAC7021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CAFE9F-2C69-4587-95B5-964D1AE5C07E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4731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7B66695-A9C0-4F55-6F61-F003E86C4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20C43E-29AF-41A9-9B9E-498960C5D113}" type="datetimeFigureOut">
              <a:rPr lang="uk-UA" smtClean="0"/>
              <a:pPr>
                <a:defRPr/>
              </a:pPr>
              <a:t>03.05.23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F50C5C1-3409-D317-2BCF-CBD1E72CF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078B1FC-EF1F-819C-354E-854860973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24876D-A1B9-4FD5-843E-75A95481202B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2961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B3CDD2-483B-38B5-8AFF-5A25C00A7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EFACD8-91A5-FA71-371F-BC86992CD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0B5927-74C5-5A8B-9D41-D22E94F46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BA42E2-40F0-C5B4-E006-A775EA954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9BCA61-306D-4618-86AB-98659BD11ECA}" type="datetimeFigureOut">
              <a:rPr lang="uk-UA" smtClean="0"/>
              <a:pPr>
                <a:defRPr/>
              </a:pPr>
              <a:t>03.05.23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830C84-87E2-D5BF-2249-58A931A42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0EC63F-64AB-3FD5-2DE6-A46DA80B3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05499-BAF1-429F-AC66-3AA7034686C3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3363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B4A3CC-C1D1-6A31-6CC6-0628560A1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593CFB-241B-C639-D7BD-B6022B557D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6428859-60C3-921A-3D40-31CF25FA4B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9C221E-B4A4-2E1D-DC15-102A6903F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1653F9-E09B-4488-910F-19AADB0DC8D5}" type="datetimeFigureOut">
              <a:rPr lang="uk-UA" smtClean="0"/>
              <a:pPr>
                <a:defRPr/>
              </a:pPr>
              <a:t>03.05.23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70E1DD-3DF8-E87E-C6B5-177DEC36B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6611B4-5633-F8C1-0671-1EB1F5ADA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947AF9-E87B-43A9-89CD-71720B94CCAC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59873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10DC16-DB1F-37C4-0CC7-3473D88C7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CEEB22-E9CF-0970-6B8C-09D6D9281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97E483-6D8C-E075-7855-5E0026E13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E48652C-8661-48E4-BBE6-98102FA69212}" type="datetimeFigureOut">
              <a:rPr lang="uk-UA" smtClean="0"/>
              <a:t>03.05.23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24DC8A-D005-31EC-AF75-85667E34D8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BBF2C2-2216-C9E4-9531-B77E5E78B3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242E0A4-1988-4158-B982-5CC1999315E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5269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7.png"/><Relationship Id="rId4" Type="http://schemas.openxmlformats.org/officeDocument/2006/relationships/image" Target="../media/image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8.png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9.png"/><Relationship Id="rId4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20.png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1.png"/><Relationship Id="rId4" Type="http://schemas.openxmlformats.org/officeDocument/2006/relationships/image" Target="../media/image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22.png"/><Relationship Id="rId4" Type="http://schemas.openxmlformats.org/officeDocument/2006/relationships/image" Target="../media/image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23.png"/><Relationship Id="rId4" Type="http://schemas.openxmlformats.org/officeDocument/2006/relationships/image" Target="../media/image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24.png"/><Relationship Id="rId4" Type="http://schemas.openxmlformats.org/officeDocument/2006/relationships/image" Target="../media/image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25.png"/><Relationship Id="rId4" Type="http://schemas.openxmlformats.org/officeDocument/2006/relationships/image" Target="../media/image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26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27.png"/><Relationship Id="rId4" Type="http://schemas.openxmlformats.org/officeDocument/2006/relationships/image" Target="../media/image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28.png"/><Relationship Id="rId4" Type="http://schemas.openxmlformats.org/officeDocument/2006/relationships/image" Target="../media/image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29.png"/><Relationship Id="rId4" Type="http://schemas.openxmlformats.org/officeDocument/2006/relationships/image" Target="../media/image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30.png"/><Relationship Id="rId4" Type="http://schemas.openxmlformats.org/officeDocument/2006/relationships/image" Target="../media/image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31.png"/><Relationship Id="rId4" Type="http://schemas.openxmlformats.org/officeDocument/2006/relationships/image" Target="../media/image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32.png"/><Relationship Id="rId4" Type="http://schemas.openxmlformats.org/officeDocument/2006/relationships/image" Target="../media/image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8.xml"/><Relationship Id="rId5" Type="http://schemas.openxmlformats.org/officeDocument/2006/relationships/image" Target="../media/image33.png"/><Relationship Id="rId4" Type="http://schemas.openxmlformats.org/officeDocument/2006/relationships/image" Target="../media/image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1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3.xml"/><Relationship Id="rId4" Type="http://schemas.openxmlformats.org/officeDocument/2006/relationships/image" Target="../media/image39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1.jp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5.xml"/><Relationship Id="rId4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6.xml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7.xml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8.xml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9.xml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1.xml"/><Relationship Id="rId4" Type="http://schemas.openxmlformats.org/officeDocument/2006/relationships/image" Target="../media/image51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3.xml"/><Relationship Id="rId4" Type="http://schemas.openxmlformats.org/officeDocument/2006/relationships/image" Target="../media/image5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4.xml"/><Relationship Id="rId4" Type="http://schemas.openxmlformats.org/officeDocument/2006/relationships/image" Target="../media/image1.jp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33.xml"/><Relationship Id="rId7" Type="http://schemas.openxmlformats.org/officeDocument/2006/relationships/hyperlink" Target="mailto:igor@infsys.biz" TargetMode="Externa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5.xml"/><Relationship Id="rId6" Type="http://schemas.openxmlformats.org/officeDocument/2006/relationships/hyperlink" Target="mailto:kravchuk.ia@gmail.com" TargetMode="External"/><Relationship Id="rId5" Type="http://schemas.openxmlformats.org/officeDocument/2006/relationships/hyperlink" Target="http://cashdesk.pro/" TargetMode="External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1979712" y="2938797"/>
            <a:ext cx="4824536" cy="1642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uk-UA" altLang="ru-RU" sz="3600" b="1" i="1" dirty="0">
                <a:solidFill>
                  <a:srgbClr val="002060"/>
                </a:solidFill>
                <a:latin typeface="+mn-lt"/>
              </a:rPr>
              <a:t>Програмний комплекс</a:t>
            </a:r>
            <a:endParaRPr lang="uk-UA" altLang="ru-RU" sz="6000" b="1" i="1" dirty="0">
              <a:solidFill>
                <a:srgbClr val="002060"/>
              </a:solidFill>
              <a:latin typeface="+mn-lt"/>
            </a:endParaRPr>
          </a:p>
          <a:p>
            <a:pPr algn="ctr" eaLnBrk="1" hangingPunct="1">
              <a:spcBef>
                <a:spcPct val="0"/>
              </a:spcBef>
            </a:pPr>
            <a:r>
              <a:rPr lang="ru-RU" altLang="ru-RU" sz="6000" b="1" dirty="0">
                <a:solidFill>
                  <a:srgbClr val="002060"/>
                </a:solidFill>
                <a:latin typeface="+mn-lt"/>
              </a:rPr>
              <a:t>«</a:t>
            </a:r>
            <a:r>
              <a:rPr lang="en-US" altLang="ru-RU" sz="6000" b="1" dirty="0">
                <a:solidFill>
                  <a:srgbClr val="002060"/>
                </a:solidFill>
                <a:latin typeface="+mn-lt"/>
              </a:rPr>
              <a:t>CashDesk</a:t>
            </a:r>
            <a:r>
              <a:rPr lang="ru-RU" altLang="ru-RU" sz="6000" b="1" dirty="0">
                <a:solidFill>
                  <a:srgbClr val="002060"/>
                </a:solidFill>
                <a:latin typeface="+mn-lt"/>
              </a:rPr>
              <a:t>»</a:t>
            </a:r>
            <a:endParaRPr lang="en-US" altLang="ru-RU" sz="6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627784" y="0"/>
            <a:ext cx="6516216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4800" b="1" dirty="0">
                <a:solidFill>
                  <a:schemeClr val="bg1"/>
                </a:solidFill>
              </a:rPr>
              <a:t>CashDesk</a:t>
            </a:r>
            <a:endParaRPr lang="ru-RU" sz="4800" b="1" i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2" y="1109251"/>
            <a:ext cx="2246472" cy="14064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109251"/>
            <a:ext cx="1368152" cy="15323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184528-4284-BA96-634E-BCE04910EA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2" y="5007530"/>
            <a:ext cx="37084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84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Содержимое 2"/>
          <p:cNvSpPr>
            <a:spLocks noGrp="1"/>
          </p:cNvSpPr>
          <p:nvPr>
            <p:ph idx="4294967295"/>
          </p:nvPr>
        </p:nvSpPr>
        <p:spPr>
          <a:xfrm>
            <a:off x="0" y="981075"/>
            <a:ext cx="8269288" cy="5384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uk-UA" sz="1600" dirty="0"/>
              <a:t>Гнучке керування цінами, в </a:t>
            </a:r>
            <a:r>
              <a:rPr lang="uk-UA" sz="1600" dirty="0" err="1"/>
              <a:t>т.ч</a:t>
            </a:r>
            <a:r>
              <a:rPr lang="uk-UA" sz="1600" dirty="0"/>
              <a:t>. налаштування автоматичної зміни цін залежно від часу, дня тижня, групи товарів, групи клієнтів та інших параметрів</a:t>
            </a:r>
          </a:p>
          <a:p>
            <a:pPr>
              <a:lnSpc>
                <a:spcPct val="150000"/>
              </a:lnSpc>
            </a:pPr>
            <a:r>
              <a:rPr lang="uk-UA" sz="1600" dirty="0"/>
              <a:t>Автоматичне застосування </a:t>
            </a:r>
            <a:r>
              <a:rPr lang="uk-UA" sz="1600" b="1" dirty="0"/>
              <a:t>оптової ціни </a:t>
            </a:r>
            <a:r>
              <a:rPr lang="uk-UA" sz="1600" dirty="0"/>
              <a:t>за заданими параметрами</a:t>
            </a:r>
          </a:p>
          <a:p>
            <a:pPr>
              <a:lnSpc>
                <a:spcPct val="150000"/>
              </a:lnSpc>
            </a:pPr>
            <a:r>
              <a:rPr lang="uk-UA" sz="1600" dirty="0"/>
              <a:t>Можливість ручної зміни цін (за наявності прав доступу)</a:t>
            </a:r>
          </a:p>
          <a:p>
            <a:pPr>
              <a:lnSpc>
                <a:spcPct val="150000"/>
              </a:lnSpc>
            </a:pPr>
            <a:r>
              <a:rPr lang="uk-UA" sz="1600" dirty="0"/>
              <a:t>Можливість застосування знижки вручну (за наявності прав доступу)</a:t>
            </a:r>
          </a:p>
          <a:p>
            <a:pPr>
              <a:lnSpc>
                <a:spcPct val="150000"/>
              </a:lnSpc>
            </a:pPr>
            <a:r>
              <a:rPr lang="uk-UA" sz="1600" dirty="0"/>
              <a:t>Режим проведення </a:t>
            </a:r>
            <a:r>
              <a:rPr lang="uk-UA" sz="1600" b="1" dirty="0"/>
              <a:t>переобліку залишків товарів </a:t>
            </a:r>
            <a:r>
              <a:rPr lang="uk-UA" sz="1600" dirty="0"/>
              <a:t>на робочому місці касира</a:t>
            </a:r>
          </a:p>
          <a:p>
            <a:pPr>
              <a:lnSpc>
                <a:spcPct val="150000"/>
              </a:lnSpc>
            </a:pPr>
            <a:r>
              <a:rPr lang="uk-UA" sz="1600" dirty="0"/>
              <a:t>Автоматична </a:t>
            </a:r>
            <a:r>
              <a:rPr lang="uk-UA" sz="1600" b="1" dirty="0"/>
              <a:t>прив'язка тари</a:t>
            </a:r>
            <a:r>
              <a:rPr lang="uk-UA" sz="1600" dirty="0"/>
              <a:t>, зокрема з можливістю вибору зі списку</a:t>
            </a:r>
          </a:p>
          <a:p>
            <a:pPr>
              <a:lnSpc>
                <a:spcPct val="150000"/>
              </a:lnSpc>
            </a:pPr>
            <a:r>
              <a:rPr lang="uk-UA" sz="1600" dirty="0"/>
              <a:t>Функціональний модуль звітів. Можливість написання будь-яких звітів і взаємних посилань зі звіту на звіт. Розмежування прав доступу на звіти</a:t>
            </a:r>
          </a:p>
          <a:p>
            <a:pPr>
              <a:lnSpc>
                <a:spcPct val="150000"/>
              </a:lnSpc>
            </a:pPr>
            <a:r>
              <a:rPr lang="uk-UA" sz="1600" dirty="0"/>
              <a:t>Модуль </a:t>
            </a:r>
            <a:r>
              <a:rPr lang="uk-UA" sz="1600" b="1" dirty="0"/>
              <a:t>налаштування акцій </a:t>
            </a:r>
            <a:r>
              <a:rPr lang="uk-UA" sz="1600" dirty="0"/>
              <a:t>необмеженої функціональності</a:t>
            </a:r>
          </a:p>
          <a:p>
            <a:pPr>
              <a:lnSpc>
                <a:spcPct val="150000"/>
              </a:lnSpc>
            </a:pPr>
            <a:r>
              <a:rPr lang="uk-UA" sz="1600" b="1" dirty="0"/>
              <a:t>Дисконтна та бонусна системи </a:t>
            </a:r>
            <a:r>
              <a:rPr lang="uk-UA" sz="1600" dirty="0"/>
              <a:t>необмеженої функціональності, в </a:t>
            </a:r>
            <a:r>
              <a:rPr lang="uk-UA" sz="1600" dirty="0" err="1"/>
              <a:t>т.ч</a:t>
            </a:r>
            <a:r>
              <a:rPr lang="uk-UA" sz="1600" dirty="0"/>
              <a:t>. можливість автоматичного зарахування </a:t>
            </a:r>
            <a:r>
              <a:rPr lang="uk-UA" sz="1600" b="1" dirty="0"/>
              <a:t>решти на бонусний рахунок</a:t>
            </a:r>
          </a:p>
          <a:p>
            <a:pPr>
              <a:lnSpc>
                <a:spcPct val="150000"/>
              </a:lnSpc>
            </a:pPr>
            <a:r>
              <a:rPr lang="uk-UA" sz="1600" b="1" dirty="0"/>
              <a:t>Швидке</a:t>
            </a:r>
            <a:r>
              <a:rPr lang="ru-RU" sz="1600" b="1" dirty="0"/>
              <a:t> меню</a:t>
            </a:r>
            <a:r>
              <a:rPr lang="en-US" sz="1600" b="1" dirty="0"/>
              <a:t> </a:t>
            </a:r>
            <a:r>
              <a:rPr lang="ru-RU" sz="1600" dirty="0"/>
              <a:t>з </a:t>
            </a:r>
            <a:r>
              <a:rPr lang="uk-UA" sz="1600" dirty="0"/>
              <a:t>фотографіями</a:t>
            </a:r>
            <a:r>
              <a:rPr lang="ru-RU" sz="1600" dirty="0"/>
              <a:t>. </a:t>
            </a:r>
            <a:r>
              <a:rPr lang="uk-UA" sz="1600" dirty="0"/>
              <a:t>Зручно для швидкого продажу товарів</a:t>
            </a:r>
          </a:p>
          <a:p>
            <a:pPr>
              <a:buFont typeface="Arial"/>
              <a:buNone/>
            </a:pPr>
            <a:endParaRPr lang="ru-RU" sz="1600" b="1" dirty="0"/>
          </a:p>
        </p:txBody>
      </p:sp>
      <p:sp>
        <p:nvSpPr>
          <p:cNvPr id="14352" name="Text Box 9"/>
          <p:cNvSpPr txBox="1">
            <a:spLocks noChangeArrowheads="1"/>
          </p:cNvSpPr>
          <p:nvPr/>
        </p:nvSpPr>
        <p:spPr bwMode="auto">
          <a:xfrm>
            <a:off x="5429250" y="2857500"/>
            <a:ext cx="1571625" cy="307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4353" name="Text Box 9"/>
          <p:cNvSpPr txBox="1">
            <a:spLocks noChangeArrowheads="1"/>
          </p:cNvSpPr>
          <p:nvPr/>
        </p:nvSpPr>
        <p:spPr bwMode="auto">
          <a:xfrm>
            <a:off x="5429250" y="2857500"/>
            <a:ext cx="1785938" cy="307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45032169-B9BC-E3E8-475A-673C518F41CA}"/>
              </a:ext>
            </a:extLst>
          </p:cNvPr>
          <p:cNvSpPr/>
          <p:nvPr/>
        </p:nvSpPr>
        <p:spPr>
          <a:xfrm>
            <a:off x="4643438" y="0"/>
            <a:ext cx="4500562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1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rPr>
              <a:t>Ключові особливості:</a:t>
            </a:r>
          </a:p>
        </p:txBody>
      </p:sp>
    </p:spTree>
    <p:extLst>
      <p:ext uri="{BB962C8B-B14F-4D97-AF65-F5344CB8AC3E}">
        <p14:creationId xmlns:p14="http://schemas.microsoft.com/office/powerpoint/2010/main" val="167356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Содержимое 2"/>
          <p:cNvSpPr>
            <a:spLocks noGrp="1"/>
          </p:cNvSpPr>
          <p:nvPr>
            <p:ph idx="4294967295"/>
          </p:nvPr>
        </p:nvSpPr>
        <p:spPr>
          <a:xfrm>
            <a:off x="0" y="1141413"/>
            <a:ext cx="8269288" cy="538321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uk-UA" sz="1600" dirty="0"/>
              <a:t>Можливість</a:t>
            </a:r>
            <a:r>
              <a:rPr lang="uk-UA" sz="1600" b="1" dirty="0"/>
              <a:t> виведення зображення товару на екран </a:t>
            </a:r>
            <a:r>
              <a:rPr lang="uk-UA" sz="1600" dirty="0"/>
              <a:t>відразу після сканування </a:t>
            </a:r>
          </a:p>
          <a:p>
            <a:pPr>
              <a:lnSpc>
                <a:spcPct val="150000"/>
              </a:lnSpc>
            </a:pPr>
            <a:r>
              <a:rPr lang="uk-UA" sz="1600" b="1" dirty="0"/>
              <a:t>Контроль повернень </a:t>
            </a:r>
            <a:r>
              <a:rPr lang="uk-UA" sz="1600" dirty="0"/>
              <a:t>(облік повернутої кількості - неможливість повернення некоректної кількості), керування поверненнями – заборона повернень обраних товарів та ін.</a:t>
            </a:r>
          </a:p>
          <a:p>
            <a:pPr>
              <a:lnSpc>
                <a:spcPct val="150000"/>
              </a:lnSpc>
            </a:pPr>
            <a:r>
              <a:rPr lang="uk-UA" sz="1600" dirty="0"/>
              <a:t>Можливість </a:t>
            </a:r>
            <a:r>
              <a:rPr lang="uk-UA" sz="1600" b="1" dirty="0"/>
              <a:t>друку етикеток </a:t>
            </a:r>
            <a:r>
              <a:rPr lang="uk-UA" sz="1600" dirty="0"/>
              <a:t>з робочого місця касира</a:t>
            </a:r>
          </a:p>
          <a:p>
            <a:pPr>
              <a:lnSpc>
                <a:spcPct val="150000"/>
              </a:lnSpc>
            </a:pPr>
            <a:r>
              <a:rPr lang="uk-UA" sz="1600" dirty="0"/>
              <a:t>Продаж </a:t>
            </a:r>
            <a:r>
              <a:rPr lang="uk-UA" sz="1600" b="1" dirty="0"/>
              <a:t>наборів товарів </a:t>
            </a:r>
            <a:r>
              <a:rPr lang="uk-UA" sz="1600" dirty="0"/>
              <a:t>за штрих-кодом</a:t>
            </a:r>
          </a:p>
          <a:p>
            <a:pPr>
              <a:lnSpc>
                <a:spcPct val="150000"/>
              </a:lnSpc>
            </a:pPr>
            <a:r>
              <a:rPr lang="uk-UA" sz="1600" b="1" dirty="0"/>
              <a:t>Калькулятор готівки </a:t>
            </a:r>
            <a:r>
              <a:rPr lang="uk-UA" sz="1600" dirty="0"/>
              <a:t>з можливістю друку акту</a:t>
            </a:r>
          </a:p>
          <a:p>
            <a:pPr>
              <a:lnSpc>
                <a:spcPct val="150000"/>
              </a:lnSpc>
            </a:pPr>
            <a:r>
              <a:rPr lang="uk-UA" sz="1600" b="1" dirty="0"/>
              <a:t>Підтримка відкладених чеків</a:t>
            </a:r>
            <a:r>
              <a:rPr lang="uk-UA" sz="1600" dirty="0"/>
              <a:t>: можливість «пересилання» чеків між касами</a:t>
            </a:r>
          </a:p>
          <a:p>
            <a:pPr>
              <a:lnSpc>
                <a:spcPct val="150000"/>
              </a:lnSpc>
            </a:pPr>
            <a:r>
              <a:rPr lang="uk-UA" sz="1600" dirty="0"/>
              <a:t>Модуль для </a:t>
            </a:r>
            <a:r>
              <a:rPr lang="uk-UA" sz="1600" b="1" dirty="0"/>
              <a:t>каси самообслуговування </a:t>
            </a:r>
            <a:r>
              <a:rPr lang="uk-UA" sz="1600" dirty="0"/>
              <a:t>(з можливістю контролю ваги, керування сканером)</a:t>
            </a:r>
          </a:p>
          <a:p>
            <a:pPr>
              <a:lnSpc>
                <a:spcPct val="150000"/>
              </a:lnSpc>
            </a:pPr>
            <a:r>
              <a:rPr lang="uk-UA" sz="1600" b="1" dirty="0"/>
              <a:t>API </a:t>
            </a:r>
            <a:r>
              <a:rPr lang="uk-UA" sz="1600" dirty="0"/>
              <a:t>для інтеграції бонусної системи зі сторонніми додатками</a:t>
            </a:r>
          </a:p>
          <a:p>
            <a:pPr>
              <a:lnSpc>
                <a:spcPct val="150000"/>
              </a:lnSpc>
            </a:pPr>
            <a:r>
              <a:rPr lang="uk-UA" sz="1600" dirty="0"/>
              <a:t>та багато іншого</a:t>
            </a:r>
          </a:p>
          <a:p>
            <a:pPr>
              <a:buFont typeface="Arial"/>
              <a:buNone/>
            </a:pPr>
            <a:endParaRPr lang="uk-UA" sz="1600" b="1" dirty="0"/>
          </a:p>
        </p:txBody>
      </p:sp>
      <p:sp>
        <p:nvSpPr>
          <p:cNvPr id="14352" name="Text Box 9"/>
          <p:cNvSpPr txBox="1">
            <a:spLocks noChangeArrowheads="1"/>
          </p:cNvSpPr>
          <p:nvPr/>
        </p:nvSpPr>
        <p:spPr bwMode="auto">
          <a:xfrm>
            <a:off x="5429250" y="2857500"/>
            <a:ext cx="1571625" cy="307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4353" name="Text Box 9"/>
          <p:cNvSpPr txBox="1">
            <a:spLocks noChangeArrowheads="1"/>
          </p:cNvSpPr>
          <p:nvPr/>
        </p:nvSpPr>
        <p:spPr bwMode="auto">
          <a:xfrm>
            <a:off x="5429250" y="2857500"/>
            <a:ext cx="1785938" cy="307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643438" y="0"/>
            <a:ext cx="4500562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rPr>
              <a:t>Особливості коротко:</a:t>
            </a:r>
          </a:p>
        </p:txBody>
      </p:sp>
    </p:spTree>
    <p:extLst>
      <p:ext uri="{BB962C8B-B14F-4D97-AF65-F5344CB8AC3E}">
        <p14:creationId xmlns:p14="http://schemas.microsoft.com/office/powerpoint/2010/main" val="3985147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936625" y="1260475"/>
            <a:ext cx="73437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uk-UA" altLang="ru-RU" sz="2700" b="1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Переваги</a:t>
            </a:r>
            <a:r>
              <a:rPr kumimoji="0" lang="ru-RU" altLang="ru-RU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"</a:t>
            </a:r>
            <a:r>
              <a:rPr kumimoji="0" lang="en-US" altLang="ru-RU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CashDesk":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936625" y="1781175"/>
            <a:ext cx="7667625" cy="402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uk-UA" altLang="ru-RU" sz="18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Кросплатформеність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СУБД 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POSTGRESQL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uk-UA" altLang="ru-RU" sz="18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Широка апаратна інтеграція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uk-UA" altLang="ru-RU" sz="18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Сучасність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uk-UA" altLang="ru-RU" sz="18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Безпека, вірусостійкість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uk-UA" altLang="ru-RU" sz="18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Висока надійність і стійкість системи. Масштабованість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uk-UA" altLang="ru-RU" sz="18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Простота впровадження та експлуатації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uk-UA" altLang="ru-RU" sz="18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Низька вартість володіння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uk-UA" altLang="ru-RU" sz="18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Постійний розвиток та кваліфікована сервісна підтримка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500562" y="0"/>
            <a:ext cx="4643438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rPr>
              <a:t>Переваги</a:t>
            </a:r>
          </a:p>
        </p:txBody>
      </p:sp>
    </p:spTree>
    <p:extLst>
      <p:ext uri="{BB962C8B-B14F-4D97-AF65-F5344CB8AC3E}">
        <p14:creationId xmlns:p14="http://schemas.microsoft.com/office/powerpoint/2010/main" val="139119377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936625" y="1260475"/>
            <a:ext cx="73437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uk-UA" altLang="ru-RU" sz="2800" dirty="0">
                <a:solidFill>
                  <a:srgbClr val="002060"/>
                </a:solidFill>
              </a:rPr>
              <a:t>Кросплатформеність</a:t>
            </a:r>
            <a:endParaRPr lang="uk-UA" altLang="ru-RU" sz="2700" b="1" dirty="0">
              <a:solidFill>
                <a:srgbClr val="002060"/>
              </a:solidFill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936625" y="1781175"/>
            <a:ext cx="7667625" cy="999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1800" dirty="0">
                <a:solidFill>
                  <a:srgbClr val="002060"/>
                </a:solidFill>
              </a:rPr>
              <a:t> </a:t>
            </a:r>
            <a:r>
              <a:rPr lang="uk-UA" altLang="ru-RU" sz="1800" dirty="0">
                <a:solidFill>
                  <a:srgbClr val="002060"/>
                </a:solidFill>
              </a:rPr>
              <a:t>Функціонування</a:t>
            </a:r>
            <a:r>
              <a:rPr lang="ru-RU" altLang="ru-RU" sz="1800" dirty="0">
                <a:solidFill>
                  <a:srgbClr val="002060"/>
                </a:solidFill>
              </a:rPr>
              <a:t> "</a:t>
            </a:r>
            <a:r>
              <a:rPr lang="en-US" altLang="ru-RU" sz="1800" dirty="0">
                <a:solidFill>
                  <a:srgbClr val="002060"/>
                </a:solidFill>
              </a:rPr>
              <a:t>Cash Desk" </a:t>
            </a:r>
            <a:r>
              <a:rPr lang="uk-UA" altLang="ru-RU" sz="1800" dirty="0">
                <a:solidFill>
                  <a:srgbClr val="002060"/>
                </a:solidFill>
              </a:rPr>
              <a:t>під операційними </a:t>
            </a:r>
            <a:r>
              <a:rPr lang="ru-RU" altLang="ru-RU" sz="1800" dirty="0">
                <a:solidFill>
                  <a:srgbClr val="002060"/>
                </a:solidFill>
              </a:rPr>
              <a:t>системами </a:t>
            </a:r>
            <a:r>
              <a:rPr lang="uk-UA" altLang="ru-RU" sz="1800" dirty="0">
                <a:solidFill>
                  <a:srgbClr val="002060"/>
                </a:solidFill>
              </a:rPr>
              <a:t>сімейств</a:t>
            </a:r>
            <a:r>
              <a:rPr lang="ru-RU" altLang="ru-RU" sz="1800" dirty="0">
                <a:solidFill>
                  <a:srgbClr val="002060"/>
                </a:solidFill>
              </a:rPr>
              <a:t> </a:t>
            </a:r>
            <a:r>
              <a:rPr lang="en-US" altLang="ru-RU" sz="1800" dirty="0">
                <a:solidFill>
                  <a:srgbClr val="002060"/>
                </a:solidFill>
              </a:rPr>
              <a:t>MS Windows, Linux </a:t>
            </a:r>
            <a:r>
              <a:rPr lang="ru-RU" altLang="ru-RU" sz="1800" dirty="0">
                <a:solidFill>
                  <a:srgbClr val="002060"/>
                </a:solidFill>
              </a:rPr>
              <a:t>і </a:t>
            </a:r>
            <a:r>
              <a:rPr lang="en-US" altLang="ru-RU" sz="1800" dirty="0">
                <a:solidFill>
                  <a:srgbClr val="002060"/>
                </a:solidFill>
              </a:rPr>
              <a:t>MacOS</a:t>
            </a:r>
            <a:endParaRPr lang="ru-RU" altLang="ru-RU" sz="1800" dirty="0">
              <a:solidFill>
                <a:srgbClr val="00206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500562" y="0"/>
            <a:ext cx="4643438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4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rPr>
              <a:t>Переваги</a:t>
            </a:r>
            <a:endParaRPr lang="ru-RU" sz="4800" b="1" i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402" y="2935679"/>
            <a:ext cx="4629921" cy="28986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353" y="2935678"/>
            <a:ext cx="3634091" cy="272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316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936625" y="1260475"/>
            <a:ext cx="73437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СУБД </a:t>
            </a:r>
            <a:r>
              <a:rPr kumimoji="0" lang="en-US" altLang="ru-RU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POSTGRESQL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en-US" altLang="ru-RU" sz="27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936625" y="1781175"/>
            <a:ext cx="7667625" cy="1215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СУБД 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POSTGRESQL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– </a:t>
            </a:r>
            <a:r>
              <a:rPr kumimoji="0" lang="uk-UA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найперспективніша СУБД у вільному доступі, яка активно розвивається і не поступається флагманам комерційних СУБД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500562" y="0"/>
            <a:ext cx="4643438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1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rPr>
              <a:t>Переваги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091" y="2852385"/>
            <a:ext cx="1905000" cy="2133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6625" y="4209859"/>
            <a:ext cx="568854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 pitchFamily="34" charset="0"/>
              </a:rPr>
              <a:t>На даний момент, у </a:t>
            </a: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 pitchFamily="34" charset="0"/>
              </a:rPr>
              <a:t>PostgreSQL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 pitchFamily="34" charset="0"/>
              </a:rPr>
              <a:t> є </a:t>
            </a: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 pitchFamily="34" charset="0"/>
              </a:rPr>
              <a:t>такі обмеження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 pitchFamily="34" charset="0"/>
              </a:rPr>
              <a:t>: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 pitchFamily="34" charset="0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 pitchFamily="34" charset="0"/>
              </a:rPr>
              <a:t>Максимальний розмір бази даних        Немає обмежень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 pitchFamily="34" charset="0"/>
              </a:rPr>
              <a:t>Максимальний розмір таблиці             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 pitchFamily="34" charset="0"/>
              </a:rPr>
              <a:t>32 ТБайт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 pitchFamily="34" charset="0"/>
              </a:rPr>
              <a:t>Максимальний розмір запису              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 pitchFamily="34" charset="0"/>
              </a:rPr>
              <a:t>1,6 </a:t>
            </a:r>
            <a:r>
              <a:rPr kumimoji="0" lang="uk-UA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 pitchFamily="34" charset="0"/>
              </a:rPr>
              <a:t>ТБайт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 pitchFamily="34" charset="0"/>
              </a:rPr>
              <a:t>Максимальний розмір поля                 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 pitchFamily="34" charset="0"/>
              </a:rPr>
              <a:t>1 ГБайт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 pitchFamily="34" charset="0"/>
              </a:rPr>
              <a:t>Максимум записів у таблиці                  Немає обмежень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 pitchFamily="34" charset="0"/>
              </a:rPr>
              <a:t>Максимум полів у таблиці                     250-1600, залежно від типів полів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 pitchFamily="34" charset="0"/>
              </a:rPr>
              <a:t>Максимум індексів у таблиці                 Немає обмежень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6625" y="3002974"/>
            <a:ext cx="44683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 pitchFamily="34" charset="0"/>
              </a:rPr>
              <a:t>Сильними сторонами PostgreSQL вважаються: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 pitchFamily="34" charset="0"/>
              </a:rPr>
              <a:t>    * </a:t>
            </a:r>
            <a:r>
              <a:rPr kumimoji="0" lang="uk-UA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 pitchFamily="34" charset="0"/>
              </a:rPr>
              <a:t>підтримка БД практично необмеженого розміру;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 pitchFamily="34" charset="0"/>
              </a:rPr>
              <a:t>    * потужні та надійні механізми транзакцій і реплікації;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 pitchFamily="34" charset="0"/>
              </a:rPr>
              <a:t>    * розширювана система вбудованих мов програмування: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 pitchFamily="34" charset="0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 pitchFamily="34" charset="0"/>
              </a:rPr>
              <a:t>    </a:t>
            </a:r>
            <a:r>
              <a:rPr kumimoji="0" lang="uk-UA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 pitchFamily="34" charset="0"/>
              </a:rPr>
              <a:t>* спадкування;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 pitchFamily="34" charset="0"/>
              </a:rPr>
              <a:t>    * легка розширюваність.</a:t>
            </a:r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381791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936625" y="1260475"/>
            <a:ext cx="73437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АПАРАТНА ІНТЕГРАЦІЯ</a:t>
            </a:r>
            <a:endParaRPr kumimoji="0" lang="en-US" altLang="ru-RU" sz="2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936625" y="1781175"/>
            <a:ext cx="7667625" cy="999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uk-UA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Підтримка найширшого спектра торгового електронного та спеціалізованого обладнання, що використовується на ринку України: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500562" y="0"/>
            <a:ext cx="4643438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rPr>
              <a:t>Переваги</a:t>
            </a:r>
          </a:p>
        </p:txBody>
      </p:sp>
      <p:sp>
        <p:nvSpPr>
          <p:cNvPr id="6" name="Содержимое 6"/>
          <p:cNvSpPr txBox="1"/>
          <p:nvPr/>
        </p:nvSpPr>
        <p:spPr bwMode="auto">
          <a:xfrm>
            <a:off x="964267" y="3140968"/>
            <a:ext cx="3857625" cy="302433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cs typeface="Arial"/>
              </a:rPr>
              <a:t>POS-термінали, POS-монітори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cs typeface="Arial"/>
              </a:rPr>
              <a:t>Фіскальні реєстратори, </a:t>
            </a:r>
            <a:r>
              <a:rPr kumimoji="0" 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cs typeface="Arial"/>
              </a:rPr>
              <a:t>пРРО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cs typeface="Arial"/>
              </a:rPr>
              <a:t>POS-принтери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cs typeface="Arial"/>
              </a:rPr>
              <a:t>POS-клавіатури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cs typeface="Arial"/>
              </a:rPr>
              <a:t>Грошові скриньки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cs typeface="Arial"/>
              </a:rPr>
              <a:t>Термінали збору даних 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cs typeface="Arial"/>
              </a:rPr>
              <a:t>Сканери ШК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uk-UA" sz="2000" b="1" dirty="0">
                <a:solidFill>
                  <a:srgbClr val="000099"/>
                </a:solidFill>
                <a:latin typeface="Calibri"/>
                <a:cs typeface="Arial"/>
              </a:rPr>
              <a:t>КСО та ін.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4403915"/>
            <a:ext cx="1675904" cy="16759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430" y="3514080"/>
            <a:ext cx="1847850" cy="1905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728011"/>
            <a:ext cx="1675904" cy="167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6368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936625" y="1260475"/>
            <a:ext cx="73437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ПРОГРАМНА ІНТЕГРАЦІЯ</a:t>
            </a:r>
            <a:endParaRPr kumimoji="0" lang="en-US" altLang="ru-RU" sz="27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936625" y="1781175"/>
            <a:ext cx="7667625" cy="123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uk-UA" altLang="ru-RU" sz="18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Можливість інтеграції із зовнішніми бухгалтерськими та фінансовими системами, охоронними системами, додатками ERP, CRM-системами: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uk-UA" altLang="ru-RU" sz="1800" b="0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500562" y="0"/>
            <a:ext cx="4643438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rPr>
              <a:t>Переваги</a:t>
            </a:r>
          </a:p>
        </p:txBody>
      </p:sp>
      <p:sp>
        <p:nvSpPr>
          <p:cNvPr id="6" name="Содержимое 6"/>
          <p:cNvSpPr txBox="1"/>
          <p:nvPr/>
        </p:nvSpPr>
        <p:spPr bwMode="auto">
          <a:xfrm>
            <a:off x="964267" y="3140968"/>
            <a:ext cx="3857625" cy="223224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cs typeface="Arial"/>
              </a:rPr>
              <a:t>SAP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cs typeface="Arial"/>
              </a:rPr>
              <a:t>BAS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cs typeface="Arial"/>
              </a:rPr>
              <a:t>AbmCloud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cs typeface="Arial"/>
              </a:rPr>
              <a:t>Спрут ("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cs typeface="Arial"/>
              </a:rPr>
              <a:t>Вімас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cs typeface="Arial"/>
              </a:rPr>
              <a:t>")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cs typeface="Arial"/>
              </a:rPr>
              <a:t>та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cs typeface="Arial"/>
              </a:rPr>
              <a:t>інші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97881F-18DC-00D4-F084-CF14D1EE5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157" y="3107193"/>
            <a:ext cx="2435600" cy="9823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97F8289-6813-4C0D-40B7-6D9C5CEE54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848" y="3111651"/>
            <a:ext cx="2101328" cy="103840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4709C2A-B736-5320-A547-0DCA9A0CB9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731" y="3846201"/>
            <a:ext cx="4572002" cy="148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5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936625" y="1260475"/>
            <a:ext cx="73437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СУЧАСНІСТЬ</a:t>
            </a:r>
            <a:endParaRPr kumimoji="0" lang="en-US" altLang="ru-RU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en-US" altLang="ru-RU" sz="27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936625" y="1781175"/>
            <a:ext cx="7667625" cy="1431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uk-UA" altLang="ru-RU" sz="18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Програмний комплекс </a:t>
            </a:r>
            <a:r>
              <a:rPr kumimoji="0" lang="uk-UA" altLang="ru-RU" sz="1800" b="1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"CashDesk</a:t>
            </a:r>
            <a:r>
              <a:rPr kumimoji="0" lang="uk-UA" altLang="ru-RU" sz="18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" розроблений з урахуванням зростаючих вимог ритейлерів. Гнучка система лояльності, гнучка бонусна система.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uk-UA" altLang="ru-RU" sz="1800" b="0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500562" y="0"/>
            <a:ext cx="4643438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rPr>
              <a:t>Переваги</a:t>
            </a:r>
          </a:p>
        </p:txBody>
      </p:sp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936625" y="3248788"/>
            <a:ext cx="73437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БЕЗПЕКА</a:t>
            </a:r>
            <a:endParaRPr kumimoji="0" lang="en-US" altLang="ru-RU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en-US" altLang="ru-RU" sz="27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936624" y="4005064"/>
            <a:ext cx="7667625" cy="136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uk-UA" altLang="ru-RU" sz="18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Система авторизації користувачів і розподілу прав і повноважень. Повний аудит роботи касирів/продавців. Звіти щодо підозрілих дій касирів.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uk-UA" altLang="ru-RU" sz="1800" b="0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47146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936625" y="977686"/>
            <a:ext cx="73437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НАДІЙНІСТЬ І СТІЙКІСТЬ</a:t>
            </a:r>
            <a:endParaRPr kumimoji="0" lang="en-US" altLang="ru-RU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en-US" altLang="ru-RU" sz="27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936623" y="1495211"/>
            <a:ext cx="7667625" cy="1431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uk-UA" altLang="ru-RU" sz="1800" b="1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"CashDesk</a:t>
            </a:r>
            <a:r>
              <a:rPr kumimoji="0" lang="uk-UA" altLang="ru-RU" sz="18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" - це сотні торгових точок, терабайти інформації. Масштабованість системи дає змогу використовувати її в торговельних мережах будь-яких розмірів.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500562" y="0"/>
            <a:ext cx="4643438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rPr>
              <a:t>Переваги</a:t>
            </a:r>
          </a:p>
        </p:txBody>
      </p:sp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941140" y="2891062"/>
            <a:ext cx="73437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ЗРУЧНІСТЬ</a:t>
            </a:r>
            <a:endParaRPr kumimoji="0" lang="en-US" altLang="ru-RU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en-US" altLang="ru-RU" sz="27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936622" y="3444537"/>
            <a:ext cx="7667625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uk-UA" altLang="ru-RU" sz="18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Централізоване налаштування, обслуговування та оновлення системи. Швидке розгортання системи.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uk-UA" altLang="ru-RU" sz="1800" b="0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936625" y="4358813"/>
            <a:ext cx="73437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НИЗЬКА ВАРТІСТЬ ВОЛОДІННЯ</a:t>
            </a:r>
            <a:endParaRPr kumimoji="0" lang="en-US" altLang="ru-RU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en-US" altLang="ru-RU" sz="27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936621" y="4876542"/>
            <a:ext cx="7667625" cy="1152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«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CashDesk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» </a:t>
            </a:r>
            <a:r>
              <a:rPr kumimoji="0" lang="uk-UA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працює на вільно розповсюджуваних ОС 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Linux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і СУБД 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POSTGRESQL</a:t>
            </a:r>
            <a:r>
              <a:rPr kumimoji="0" lang="uk-UA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 Невисокі вимоги до обладнання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923238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924944"/>
            <a:ext cx="8229600" cy="1285875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4800" b="1" i="1" dirty="0">
                <a:solidFill>
                  <a:srgbClr val="002060"/>
                </a:solidFill>
              </a:rPr>
              <a:t>Робоче місце касира</a:t>
            </a:r>
            <a:br>
              <a:rPr lang="ru-RU" sz="4800" b="1" i="1" dirty="0">
                <a:solidFill>
                  <a:srgbClr val="002060"/>
                </a:solidFill>
              </a:rPr>
            </a:br>
            <a:r>
              <a:rPr lang="ru-RU" sz="4800" b="1" i="1" dirty="0">
                <a:solidFill>
                  <a:srgbClr val="002060"/>
                </a:solidFill>
              </a:rPr>
              <a:t>«</a:t>
            </a:r>
            <a:r>
              <a:rPr lang="en-US" altLang="ru-RU" sz="4800" b="1" i="1" dirty="0">
                <a:solidFill>
                  <a:srgbClr val="002060"/>
                </a:solidFill>
              </a:rPr>
              <a:t>CashDesk</a:t>
            </a:r>
            <a:r>
              <a:rPr lang="ru-RU" altLang="ru-RU" sz="4800" dirty="0">
                <a:solidFill>
                  <a:srgbClr val="002060"/>
                </a:solidFill>
              </a:rPr>
              <a:t>»</a:t>
            </a:r>
            <a:endParaRPr lang="uk-UA" sz="4800" b="1" i="1" dirty="0">
              <a:solidFill>
                <a:srgbClr val="00206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936625" y="1260475"/>
            <a:ext cx="73437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uk-UA" altLang="ru-RU" sz="2700" b="1" dirty="0">
                <a:solidFill>
                  <a:srgbClr val="002060"/>
                </a:solidFill>
              </a:rPr>
              <a:t>«</a:t>
            </a:r>
            <a:r>
              <a:rPr lang="en-US" altLang="ru-RU" sz="2700" b="1" dirty="0">
                <a:solidFill>
                  <a:srgbClr val="002060"/>
                </a:solidFill>
              </a:rPr>
              <a:t>CashDesk</a:t>
            </a:r>
            <a:r>
              <a:rPr lang="uk-UA" altLang="ru-RU" sz="2700" b="1" dirty="0">
                <a:solidFill>
                  <a:srgbClr val="002060"/>
                </a:solidFill>
              </a:rPr>
              <a:t>»</a:t>
            </a:r>
            <a:r>
              <a:rPr lang="en-US" altLang="ru-RU" sz="27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395536" y="1783472"/>
            <a:ext cx="5723508" cy="359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uk-UA" altLang="ru-RU" sz="1800" dirty="0"/>
              <a:t> Спеціалізоване рішення для </a:t>
            </a:r>
            <a:r>
              <a:rPr lang="uk-UA" altLang="ru-RU" sz="1800" b="1" dirty="0"/>
              <a:t>Retail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uk-UA" altLang="ru-RU" sz="1800" dirty="0"/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uk-UA" altLang="ru-RU" sz="1800" dirty="0"/>
              <a:t> Використання </a:t>
            </a:r>
            <a:r>
              <a:rPr lang="uk-UA" altLang="ru-RU" sz="1800" b="1" dirty="0"/>
              <a:t>гнучкої архітектури </a:t>
            </a:r>
            <a:r>
              <a:rPr lang="uk-UA" altLang="ru-RU" sz="1800" dirty="0"/>
              <a:t>побудови             програмного комплексу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uk-UA" altLang="ru-RU" sz="1800" dirty="0"/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uk-UA" altLang="ru-RU" sz="1800" dirty="0"/>
              <a:t> </a:t>
            </a:r>
            <a:r>
              <a:rPr lang="uk-UA" altLang="ru-RU" sz="1800" b="1" dirty="0"/>
              <a:t>Сучасні технології </a:t>
            </a:r>
            <a:r>
              <a:rPr lang="uk-UA" altLang="ru-RU" sz="1800" dirty="0"/>
              <a:t>розробки (мова      програмування JAVA, БД POSTGRESQL)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uk-UA" altLang="ru-RU" sz="1800" dirty="0"/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uk-UA" altLang="ru-RU" sz="1800" dirty="0"/>
              <a:t> Використання накопиченого досвіду </a:t>
            </a:r>
          </a:p>
          <a:p>
            <a:pPr>
              <a:spcBef>
                <a:spcPct val="0"/>
              </a:spcBef>
            </a:pPr>
            <a:r>
              <a:rPr lang="uk-UA" altLang="ru-RU" sz="1800" dirty="0"/>
              <a:t>    в галузі автоматизації Retail (</a:t>
            </a:r>
            <a:r>
              <a:rPr lang="en-US" altLang="ru-RU" sz="1800" b="1" dirty="0"/>
              <a:t>&gt;</a:t>
            </a:r>
            <a:r>
              <a:rPr lang="uk-UA" altLang="ru-RU" sz="1800" b="1" dirty="0"/>
              <a:t> </a:t>
            </a:r>
            <a:r>
              <a:rPr lang="en-US" altLang="ru-RU" sz="1800" b="1" dirty="0"/>
              <a:t>20 </a:t>
            </a:r>
            <a:r>
              <a:rPr lang="uk-UA" altLang="ru-RU" sz="1800" b="1" dirty="0"/>
              <a:t>років, </a:t>
            </a:r>
          </a:p>
          <a:p>
            <a:pPr>
              <a:spcBef>
                <a:spcPct val="0"/>
              </a:spcBef>
            </a:pPr>
            <a:r>
              <a:rPr lang="uk-UA" altLang="ru-RU" sz="1800" b="1" dirty="0"/>
              <a:t>    </a:t>
            </a:r>
            <a:r>
              <a:rPr lang="en-US" altLang="ru-RU" sz="1800" b="1" dirty="0"/>
              <a:t>&gt;</a:t>
            </a:r>
            <a:r>
              <a:rPr lang="uk-UA" altLang="ru-RU" sz="1800" b="1" dirty="0"/>
              <a:t> 160</a:t>
            </a:r>
            <a:r>
              <a:rPr lang="en-US" altLang="ru-RU" sz="1800" b="1" dirty="0"/>
              <a:t>0 </a:t>
            </a:r>
            <a:r>
              <a:rPr lang="uk-UA" altLang="ru-RU" sz="1800" b="1" dirty="0"/>
              <a:t>магазинів, </a:t>
            </a:r>
            <a:r>
              <a:rPr lang="en-US" altLang="ru-RU" sz="1800" b="1" dirty="0"/>
              <a:t>&gt;</a:t>
            </a:r>
            <a:r>
              <a:rPr lang="uk-UA" altLang="ru-RU" sz="1800" b="1" dirty="0"/>
              <a:t> 600</a:t>
            </a:r>
            <a:r>
              <a:rPr lang="en-US" altLang="ru-RU" sz="1800" b="1" dirty="0"/>
              <a:t>0 </a:t>
            </a:r>
            <a:r>
              <a:rPr lang="uk-UA" altLang="ru-RU" sz="1800" b="1" dirty="0"/>
              <a:t>кас</a:t>
            </a:r>
            <a:r>
              <a:rPr lang="uk-UA" altLang="ru-RU" sz="1800" dirty="0"/>
              <a:t>)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uk-UA" altLang="ru-RU" sz="1800" dirty="0"/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uk-UA" altLang="ru-RU" sz="1800" dirty="0"/>
              <a:t> Відповідність до </a:t>
            </a:r>
            <a:r>
              <a:rPr lang="uk-UA" altLang="ru-RU" sz="1800" b="1" dirty="0"/>
              <a:t>вимог ринку (версія 4.00</a:t>
            </a:r>
          </a:p>
          <a:p>
            <a:pPr>
              <a:spcBef>
                <a:spcPct val="0"/>
              </a:spcBef>
            </a:pPr>
            <a:r>
              <a:rPr lang="uk-UA" altLang="ru-RU" sz="1800" b="1"/>
              <a:t>    від 2021р.)</a:t>
            </a:r>
            <a:endParaRPr lang="uk-UA" altLang="ru-RU" sz="1800" b="1" dirty="0"/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uk-UA" altLang="ru-RU" sz="18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627784" y="0"/>
            <a:ext cx="6516216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4800" b="1" dirty="0">
                <a:solidFill>
                  <a:schemeClr val="bg1"/>
                </a:solidFill>
              </a:rPr>
              <a:t>CashDesk</a:t>
            </a:r>
            <a:endParaRPr lang="ru-RU" sz="4800" b="1" i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148" y="3922699"/>
            <a:ext cx="3089866" cy="19344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993" y="1778000"/>
            <a:ext cx="1808060" cy="202502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7338C17-1385-BC4E-D15C-986F1137CF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053" y="1766393"/>
            <a:ext cx="1271961" cy="232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15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Прямоугольник 4"/>
          <p:cNvSpPr>
            <a:spLocks noChangeArrowheads="1"/>
          </p:cNvSpPr>
          <p:nvPr/>
        </p:nvSpPr>
        <p:spPr bwMode="auto">
          <a:xfrm>
            <a:off x="2286000" y="310515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576" y="764704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bg1"/>
                </a:solidFill>
              </a:rPr>
              <a:t>Новий інтерфейс</a:t>
            </a:r>
            <a:r>
              <a:rPr lang="en-US" b="1" dirty="0">
                <a:solidFill>
                  <a:schemeClr val="bg1"/>
                </a:solidFill>
              </a:rPr>
              <a:t> (1 – </a:t>
            </a:r>
            <a:r>
              <a:rPr lang="uk-UA" b="1" dirty="0">
                <a:solidFill>
                  <a:schemeClr val="bg1"/>
                </a:solidFill>
              </a:rPr>
              <a:t>вікно набору товарів)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0EE9E5-5C76-9E6B-0077-12D6F96B09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176" y="1193535"/>
            <a:ext cx="6238799" cy="46790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9120B4-60FA-43D9-D6D1-AB7BBA8B16BD}"/>
              </a:ext>
            </a:extLst>
          </p:cNvPr>
          <p:cNvSpPr txBox="1"/>
          <p:nvPr/>
        </p:nvSpPr>
        <p:spPr>
          <a:xfrm>
            <a:off x="539552" y="1197097"/>
            <a:ext cx="274428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000099"/>
                </a:solidFill>
              </a:rPr>
              <a:t>Додавання </a:t>
            </a:r>
            <a:endParaRPr lang="en-US" b="1" dirty="0">
              <a:solidFill>
                <a:srgbClr val="000099"/>
              </a:solidFill>
            </a:endParaRPr>
          </a:p>
          <a:p>
            <a:r>
              <a:rPr lang="uk-UA" b="1" dirty="0">
                <a:solidFill>
                  <a:srgbClr val="000099"/>
                </a:solidFill>
              </a:rPr>
              <a:t>товару в чек:</a:t>
            </a:r>
          </a:p>
          <a:p>
            <a:endParaRPr lang="uk-UA" sz="1400" b="1" dirty="0">
              <a:solidFill>
                <a:srgbClr val="000099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uk-UA" sz="1400" dirty="0">
                <a:solidFill>
                  <a:srgbClr val="000099"/>
                </a:solidFill>
              </a:rPr>
              <a:t>За кодом</a:t>
            </a:r>
            <a:endParaRPr lang="en-US" sz="1400" dirty="0">
              <a:solidFill>
                <a:srgbClr val="000099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uk-UA" sz="1400" dirty="0">
                <a:solidFill>
                  <a:srgbClr val="000099"/>
                </a:solidFill>
              </a:rPr>
              <a:t>За артикулом</a:t>
            </a:r>
          </a:p>
          <a:p>
            <a:pPr>
              <a:buFont typeface="Wingdings" pitchFamily="2" charset="2"/>
              <a:buChar char="Ø"/>
            </a:pPr>
            <a:r>
              <a:rPr lang="uk-UA" sz="1400" dirty="0">
                <a:solidFill>
                  <a:srgbClr val="000099"/>
                </a:solidFill>
              </a:rPr>
              <a:t>За штрих-кодом</a:t>
            </a:r>
          </a:p>
          <a:p>
            <a:pPr>
              <a:buFont typeface="Wingdings" pitchFamily="2" charset="2"/>
              <a:buChar char="Ø"/>
            </a:pPr>
            <a:r>
              <a:rPr lang="uk-UA" sz="1400" dirty="0">
                <a:solidFill>
                  <a:srgbClr val="000099"/>
                </a:solidFill>
              </a:rPr>
              <a:t>Пошук за назвою</a:t>
            </a:r>
            <a:endParaRPr lang="en-US" sz="1400" dirty="0">
              <a:solidFill>
                <a:srgbClr val="000099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uk-UA" sz="1400" dirty="0">
                <a:solidFill>
                  <a:srgbClr val="000099"/>
                </a:solidFill>
              </a:rPr>
              <a:t>Пошук по групі</a:t>
            </a:r>
          </a:p>
          <a:p>
            <a:endParaRPr lang="ru-RU" sz="1400" dirty="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6FED86E8-FC95-E669-1438-2BB6808B66E2}"/>
              </a:ext>
            </a:extLst>
          </p:cNvPr>
          <p:cNvSpPr/>
          <p:nvPr/>
        </p:nvSpPr>
        <p:spPr>
          <a:xfrm>
            <a:off x="5940152" y="0"/>
            <a:ext cx="3203848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rPr>
              <a:t>КАСА</a:t>
            </a:r>
          </a:p>
        </p:txBody>
      </p:sp>
    </p:spTree>
    <p:extLst>
      <p:ext uri="{BB962C8B-B14F-4D97-AF65-F5344CB8AC3E}">
        <p14:creationId xmlns:p14="http://schemas.microsoft.com/office/powerpoint/2010/main" val="3583362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Прямоугольник 4"/>
          <p:cNvSpPr>
            <a:spLocks noChangeArrowheads="1"/>
          </p:cNvSpPr>
          <p:nvPr/>
        </p:nvSpPr>
        <p:spPr bwMode="auto">
          <a:xfrm>
            <a:off x="2286000" y="310515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576" y="764704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bg1"/>
                </a:solidFill>
              </a:rPr>
              <a:t>Вибір цін на цигарки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99B6CF-D7EC-AFD2-C39B-A91DE44A6D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704" y="1135488"/>
            <a:ext cx="6238799" cy="4679099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7B107283-0A21-27AD-3514-5EBBD1E781DD}"/>
              </a:ext>
            </a:extLst>
          </p:cNvPr>
          <p:cNvSpPr/>
          <p:nvPr/>
        </p:nvSpPr>
        <p:spPr>
          <a:xfrm>
            <a:off x="5940152" y="0"/>
            <a:ext cx="3203848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rPr>
              <a:t>КАСА</a:t>
            </a:r>
          </a:p>
        </p:txBody>
      </p:sp>
    </p:spTree>
    <p:extLst>
      <p:ext uri="{BB962C8B-B14F-4D97-AF65-F5344CB8AC3E}">
        <p14:creationId xmlns:p14="http://schemas.microsoft.com/office/powerpoint/2010/main" val="16655031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Прямоугольник 4"/>
          <p:cNvSpPr>
            <a:spLocks noChangeArrowheads="1"/>
          </p:cNvSpPr>
          <p:nvPr/>
        </p:nvSpPr>
        <p:spPr bwMode="auto">
          <a:xfrm>
            <a:off x="2286000" y="310515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>
              <a:latin typeface="Calibri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00D4F3-7A97-F59C-9A91-391FDE2EC03C}"/>
              </a:ext>
            </a:extLst>
          </p:cNvPr>
          <p:cNvSpPr txBox="1"/>
          <p:nvPr/>
        </p:nvSpPr>
        <p:spPr>
          <a:xfrm>
            <a:off x="827584" y="788156"/>
            <a:ext cx="2744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000099"/>
                </a:solidFill>
              </a:rPr>
              <a:t>Картка позиції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DD06CA-4923-BB9B-065B-48AA2F0073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726" y="1268760"/>
            <a:ext cx="6238799" cy="4679099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D6316355-2A30-A7A7-4621-59A7C443C532}"/>
              </a:ext>
            </a:extLst>
          </p:cNvPr>
          <p:cNvSpPr/>
          <p:nvPr/>
        </p:nvSpPr>
        <p:spPr>
          <a:xfrm>
            <a:off x="5940152" y="0"/>
            <a:ext cx="3203848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rPr>
              <a:t>КАСА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Прямоугольник 4"/>
          <p:cNvSpPr>
            <a:spLocks noChangeArrowheads="1"/>
          </p:cNvSpPr>
          <p:nvPr/>
        </p:nvSpPr>
        <p:spPr bwMode="auto">
          <a:xfrm>
            <a:off x="2286000" y="310515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1134834"/>
            <a:ext cx="214314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000099"/>
                </a:solidFill>
              </a:rPr>
              <a:t>Оплата чека:</a:t>
            </a:r>
          </a:p>
          <a:p>
            <a:endParaRPr lang="uk-UA" sz="1400" b="1" dirty="0">
              <a:solidFill>
                <a:srgbClr val="000099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uk-UA" sz="1400" dirty="0">
                <a:solidFill>
                  <a:srgbClr val="000099"/>
                </a:solidFill>
              </a:rPr>
              <a:t> Готівкою</a:t>
            </a:r>
          </a:p>
          <a:p>
            <a:pPr>
              <a:buFont typeface="Wingdings" pitchFamily="2" charset="2"/>
              <a:buChar char="Ø"/>
            </a:pPr>
            <a:endParaRPr lang="uk-UA" sz="1400" dirty="0">
              <a:solidFill>
                <a:srgbClr val="000099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uk-UA" sz="1400" dirty="0">
                <a:solidFill>
                  <a:srgbClr val="000099"/>
                </a:solidFill>
              </a:rPr>
              <a:t> Картою</a:t>
            </a:r>
          </a:p>
          <a:p>
            <a:r>
              <a:rPr lang="uk-UA" sz="1400" dirty="0">
                <a:solidFill>
                  <a:srgbClr val="000099"/>
                </a:solidFill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uk-UA" sz="1400" dirty="0">
                <a:solidFill>
                  <a:srgbClr val="000099"/>
                </a:solidFill>
              </a:rPr>
              <a:t> В кредит</a:t>
            </a:r>
          </a:p>
          <a:p>
            <a:pPr>
              <a:buFont typeface="Wingdings" pitchFamily="2" charset="2"/>
              <a:buChar char="Ø"/>
            </a:pPr>
            <a:endParaRPr lang="uk-UA" sz="1400" dirty="0">
              <a:solidFill>
                <a:srgbClr val="000099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uk-UA" sz="1400" dirty="0">
                <a:solidFill>
                  <a:srgbClr val="000099"/>
                </a:solidFill>
              </a:rPr>
              <a:t> Бонусами</a:t>
            </a:r>
          </a:p>
          <a:p>
            <a:pPr>
              <a:buFont typeface="Wingdings" pitchFamily="2" charset="2"/>
              <a:buChar char="Ø"/>
            </a:pPr>
            <a:endParaRPr lang="uk-UA" sz="1400" dirty="0">
              <a:solidFill>
                <a:srgbClr val="000099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uk-UA" sz="1400" dirty="0">
                <a:solidFill>
                  <a:srgbClr val="000099"/>
                </a:solidFill>
              </a:rPr>
              <a:t> Сертифікатом</a:t>
            </a:r>
          </a:p>
          <a:p>
            <a:pPr>
              <a:buFont typeface="Wingdings" pitchFamily="2" charset="2"/>
              <a:buChar char="Ø"/>
            </a:pPr>
            <a:endParaRPr lang="uk-UA" sz="1400" dirty="0">
              <a:solidFill>
                <a:srgbClr val="000099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uk-UA" sz="1400" dirty="0">
                <a:solidFill>
                  <a:srgbClr val="000099"/>
                </a:solidFill>
              </a:rPr>
              <a:t> Змішана форма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80D276-59FF-8C7E-02CC-4669B9BA28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85" y="1134834"/>
            <a:ext cx="6249600" cy="4680407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FDB1CC3-C99F-CC74-D692-3BD0BDED9F56}"/>
              </a:ext>
            </a:extLst>
          </p:cNvPr>
          <p:cNvSpPr/>
          <p:nvPr/>
        </p:nvSpPr>
        <p:spPr>
          <a:xfrm>
            <a:off x="5940152" y="0"/>
            <a:ext cx="3203848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rPr>
              <a:t>КАСА</a:t>
            </a:r>
          </a:p>
        </p:txBody>
      </p:sp>
    </p:spTree>
    <p:extLst>
      <p:ext uri="{BB962C8B-B14F-4D97-AF65-F5344CB8AC3E}">
        <p14:creationId xmlns:p14="http://schemas.microsoft.com/office/powerpoint/2010/main" val="39734817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Прямоугольник 4"/>
          <p:cNvSpPr>
            <a:spLocks noChangeArrowheads="1"/>
          </p:cNvSpPr>
          <p:nvPr/>
        </p:nvSpPr>
        <p:spPr bwMode="auto">
          <a:xfrm>
            <a:off x="2286000" y="310515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9856" y="64291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000099"/>
                </a:solidFill>
              </a:rPr>
              <a:t>Оплата бонусами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45AD76-BDEB-0BEA-0FC8-C1B6B24DE7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1" y="1134834"/>
            <a:ext cx="6232239" cy="4680000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A6964A2-4316-117A-34F5-C588F2A630A0}"/>
              </a:ext>
            </a:extLst>
          </p:cNvPr>
          <p:cNvSpPr/>
          <p:nvPr/>
        </p:nvSpPr>
        <p:spPr>
          <a:xfrm>
            <a:off x="5940152" y="0"/>
            <a:ext cx="3203848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rPr>
              <a:t>КАСА</a:t>
            </a:r>
          </a:p>
        </p:txBody>
      </p:sp>
    </p:spTree>
    <p:extLst>
      <p:ext uri="{BB962C8B-B14F-4D97-AF65-F5344CB8AC3E}">
        <p14:creationId xmlns:p14="http://schemas.microsoft.com/office/powerpoint/2010/main" val="2459755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Прямоугольник 4"/>
          <p:cNvSpPr>
            <a:spLocks noChangeArrowheads="1"/>
          </p:cNvSpPr>
          <p:nvPr/>
        </p:nvSpPr>
        <p:spPr bwMode="auto">
          <a:xfrm>
            <a:off x="2286000" y="310515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7224" y="627098"/>
            <a:ext cx="3714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000099"/>
                </a:solidFill>
              </a:rPr>
              <a:t>Решта на бонусний рахунок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0E40BC-84AC-9053-C3C0-1EB093DFED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511" y="1088763"/>
            <a:ext cx="6231600" cy="4680473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42B8B30E-B34E-2D61-CCE6-F56F9F863310}"/>
              </a:ext>
            </a:extLst>
          </p:cNvPr>
          <p:cNvSpPr/>
          <p:nvPr/>
        </p:nvSpPr>
        <p:spPr>
          <a:xfrm>
            <a:off x="5940152" y="0"/>
            <a:ext cx="3203848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rPr>
              <a:t>КАСА</a:t>
            </a:r>
          </a:p>
        </p:txBody>
      </p:sp>
    </p:spTree>
    <p:extLst>
      <p:ext uri="{BB962C8B-B14F-4D97-AF65-F5344CB8AC3E}">
        <p14:creationId xmlns:p14="http://schemas.microsoft.com/office/powerpoint/2010/main" val="5035163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Прямоугольник 4"/>
          <p:cNvSpPr>
            <a:spLocks noChangeArrowheads="1"/>
          </p:cNvSpPr>
          <p:nvPr/>
        </p:nvSpPr>
        <p:spPr bwMode="auto">
          <a:xfrm>
            <a:off x="2286000" y="310515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7224" y="627098"/>
            <a:ext cx="501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000099"/>
                </a:solidFill>
              </a:rPr>
              <a:t>Можливість проводити тільки електронний чек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0AE0C5-8AD8-75C3-FCB2-F99FDC95BB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88840"/>
            <a:ext cx="5932800" cy="4680320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AC5D65EC-AA10-03F3-8F24-984AC545D21A}"/>
              </a:ext>
            </a:extLst>
          </p:cNvPr>
          <p:cNvSpPr/>
          <p:nvPr/>
        </p:nvSpPr>
        <p:spPr>
          <a:xfrm>
            <a:off x="5940152" y="0"/>
            <a:ext cx="3203848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rPr>
              <a:t>КАСА</a:t>
            </a:r>
          </a:p>
        </p:txBody>
      </p:sp>
    </p:spTree>
    <p:extLst>
      <p:ext uri="{BB962C8B-B14F-4D97-AF65-F5344CB8AC3E}">
        <p14:creationId xmlns:p14="http://schemas.microsoft.com/office/powerpoint/2010/main" val="3877832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Прямоугольник 4"/>
          <p:cNvSpPr>
            <a:spLocks noChangeArrowheads="1"/>
          </p:cNvSpPr>
          <p:nvPr/>
        </p:nvSpPr>
        <p:spPr bwMode="auto">
          <a:xfrm>
            <a:off x="2286000" y="310515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7224" y="627098"/>
            <a:ext cx="501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000099"/>
                </a:solidFill>
              </a:rPr>
              <a:t>Прийняті оплати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391569-BED4-EA39-B2CE-2A71238D7F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32897"/>
            <a:ext cx="6246000" cy="4681127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7387C36A-E462-3899-4E9C-3D54C7C33649}"/>
              </a:ext>
            </a:extLst>
          </p:cNvPr>
          <p:cNvSpPr/>
          <p:nvPr/>
        </p:nvSpPr>
        <p:spPr>
          <a:xfrm>
            <a:off x="5940152" y="0"/>
            <a:ext cx="3203848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rPr>
              <a:t>КАСА</a:t>
            </a:r>
          </a:p>
        </p:txBody>
      </p:sp>
    </p:spTree>
    <p:extLst>
      <p:ext uri="{BB962C8B-B14F-4D97-AF65-F5344CB8AC3E}">
        <p14:creationId xmlns:p14="http://schemas.microsoft.com/office/powerpoint/2010/main" val="3128056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Прямоугольник 4"/>
          <p:cNvSpPr>
            <a:spLocks noChangeArrowheads="1"/>
          </p:cNvSpPr>
          <p:nvPr/>
        </p:nvSpPr>
        <p:spPr bwMode="auto">
          <a:xfrm>
            <a:off x="2286000" y="310515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>
              <a:latin typeface="Calibr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8DA61A-EF0B-1AD6-215D-D7FAE442C3FB}"/>
              </a:ext>
            </a:extLst>
          </p:cNvPr>
          <p:cNvSpPr txBox="1"/>
          <p:nvPr/>
        </p:nvSpPr>
        <p:spPr>
          <a:xfrm>
            <a:off x="899592" y="640386"/>
            <a:ext cx="3038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000099"/>
                </a:solidFill>
              </a:rPr>
              <a:t>Режим роботи фаст-фуд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1E9916-144F-5ED8-42C4-1A18FE6C20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135134"/>
            <a:ext cx="6267600" cy="4679808"/>
          </a:xfrm>
          <a:prstGeom prst="rect">
            <a:avLst/>
          </a:prstGeom>
        </p:spPr>
      </p:pic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73FAC0F9-55C4-51A9-0C0F-B383553A3E3B}"/>
              </a:ext>
            </a:extLst>
          </p:cNvPr>
          <p:cNvSpPr/>
          <p:nvPr/>
        </p:nvSpPr>
        <p:spPr>
          <a:xfrm>
            <a:off x="5940152" y="0"/>
            <a:ext cx="3203848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rPr>
              <a:t>КАСА</a:t>
            </a:r>
          </a:p>
        </p:txBody>
      </p:sp>
    </p:spTree>
    <p:extLst>
      <p:ext uri="{BB962C8B-B14F-4D97-AF65-F5344CB8AC3E}">
        <p14:creationId xmlns:p14="http://schemas.microsoft.com/office/powerpoint/2010/main" val="36742026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Прямоугольник 4"/>
          <p:cNvSpPr>
            <a:spLocks noChangeArrowheads="1"/>
          </p:cNvSpPr>
          <p:nvPr/>
        </p:nvSpPr>
        <p:spPr bwMode="auto">
          <a:xfrm>
            <a:off x="2286000" y="310515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>
              <a:latin typeface="Calibr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8DA61A-EF0B-1AD6-215D-D7FAE442C3FB}"/>
              </a:ext>
            </a:extLst>
          </p:cNvPr>
          <p:cNvSpPr txBox="1"/>
          <p:nvPr/>
        </p:nvSpPr>
        <p:spPr>
          <a:xfrm>
            <a:off x="899592" y="640386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000099"/>
                </a:solidFill>
              </a:rPr>
              <a:t>Ручні знижки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F7829E-B1F9-924F-88D9-D379B2D2F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134801"/>
            <a:ext cx="6231600" cy="4680473"/>
          </a:xfrm>
          <a:prstGeom prst="rect">
            <a:avLst/>
          </a:prstGeom>
        </p:spPr>
      </p:pic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B377CBBF-2384-7B98-B6BA-6EFB349114D1}"/>
              </a:ext>
            </a:extLst>
          </p:cNvPr>
          <p:cNvSpPr/>
          <p:nvPr/>
        </p:nvSpPr>
        <p:spPr>
          <a:xfrm>
            <a:off x="5940152" y="0"/>
            <a:ext cx="3203848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rPr>
              <a:t>КАСА</a:t>
            </a:r>
          </a:p>
        </p:txBody>
      </p:sp>
    </p:spTree>
    <p:extLst>
      <p:ext uri="{BB962C8B-B14F-4D97-AF65-F5344CB8AC3E}">
        <p14:creationId xmlns:p14="http://schemas.microsoft.com/office/powerpoint/2010/main" val="1788850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315918" y="993131"/>
            <a:ext cx="73437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2700" b="1" dirty="0">
                <a:solidFill>
                  <a:srgbClr val="002060"/>
                </a:solidFill>
              </a:rPr>
              <a:t>Сфера </a:t>
            </a:r>
            <a:r>
              <a:rPr lang="uk-UA" altLang="ru-RU" sz="2700" b="1" dirty="0">
                <a:solidFill>
                  <a:srgbClr val="002060"/>
                </a:solidFill>
              </a:rPr>
              <a:t>використання</a:t>
            </a:r>
            <a:r>
              <a:rPr lang="ru-RU" altLang="ru-RU" sz="2700" b="1" dirty="0">
                <a:solidFill>
                  <a:srgbClr val="002060"/>
                </a:solidFill>
              </a:rPr>
              <a:t> «</a:t>
            </a:r>
            <a:r>
              <a:rPr lang="en-US" altLang="ru-RU" sz="2700" b="1" dirty="0">
                <a:solidFill>
                  <a:srgbClr val="002060"/>
                </a:solidFill>
              </a:rPr>
              <a:t>CashDesk</a:t>
            </a:r>
            <a:r>
              <a:rPr lang="ru-RU" altLang="ru-RU" sz="2700" b="1" dirty="0">
                <a:solidFill>
                  <a:srgbClr val="002060"/>
                </a:solidFill>
              </a:rPr>
              <a:t>»</a:t>
            </a:r>
            <a:r>
              <a:rPr lang="en-US" altLang="ru-RU" sz="27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627784" y="0"/>
            <a:ext cx="6516216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4800" b="1" dirty="0">
                <a:solidFill>
                  <a:schemeClr val="bg1"/>
                </a:solidFill>
              </a:rPr>
              <a:t>CashDesk</a:t>
            </a:r>
            <a:endParaRPr lang="ru-RU" sz="4800" b="1" i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15918" y="1860869"/>
            <a:ext cx="8288530" cy="3266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000" b="1" dirty="0">
                <a:solidFill>
                  <a:srgbClr val="0A047E"/>
                </a:solidFill>
              </a:rPr>
              <a:t> </a:t>
            </a:r>
            <a:r>
              <a:rPr lang="uk-UA" sz="2000" b="1" dirty="0">
                <a:solidFill>
                  <a:srgbClr val="0A047E"/>
                </a:solidFill>
              </a:rPr>
              <a:t>Супермаркети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uk-UA" sz="2000" b="1" dirty="0">
                <a:solidFill>
                  <a:srgbClr val="0A047E"/>
                </a:solidFill>
              </a:rPr>
              <a:t> Гіпермаркети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000" b="1" dirty="0">
                <a:solidFill>
                  <a:srgbClr val="0A047E"/>
                </a:solidFill>
              </a:rPr>
              <a:t> </a:t>
            </a:r>
            <a:r>
              <a:rPr lang="uk-UA" sz="2000" b="1" dirty="0">
                <a:solidFill>
                  <a:srgbClr val="0A047E"/>
                </a:solidFill>
              </a:rPr>
              <a:t>Торгівельні мережі (від 2х до необмеженої кількості торгових об'єктів)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uk-UA" sz="2000" b="1" dirty="0">
                <a:solidFill>
                  <a:srgbClr val="0A047E"/>
                </a:solidFill>
              </a:rPr>
              <a:t> Міні-маркети, магазини «під домом»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uk-UA" sz="2000" b="1" dirty="0">
                <a:solidFill>
                  <a:srgbClr val="0A047E"/>
                </a:solidFill>
              </a:rPr>
              <a:t> Фаст-Фуд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endParaRPr lang="ru-RU" sz="2000" b="1" dirty="0">
              <a:solidFill>
                <a:srgbClr val="0A047E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927627-EE13-9BC1-F1AF-8785D273E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145" y="3929266"/>
            <a:ext cx="3362303" cy="194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762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Прямоугольник 4"/>
          <p:cNvSpPr>
            <a:spLocks noChangeArrowheads="1"/>
          </p:cNvSpPr>
          <p:nvPr/>
        </p:nvSpPr>
        <p:spPr bwMode="auto">
          <a:xfrm>
            <a:off x="2286000" y="310515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>
              <a:latin typeface="Calibr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8DA61A-EF0B-1AD6-215D-D7FAE442C3FB}"/>
              </a:ext>
            </a:extLst>
          </p:cNvPr>
          <p:cNvSpPr txBox="1"/>
          <p:nvPr/>
        </p:nvSpPr>
        <p:spPr>
          <a:xfrm>
            <a:off x="899592" y="640386"/>
            <a:ext cx="394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000099"/>
                </a:solidFill>
              </a:rPr>
              <a:t>Реєстрація покупця на касі (приклад)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5BFA40-47A1-3249-DCA5-808B314402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135038"/>
            <a:ext cx="6294001" cy="4680000"/>
          </a:xfrm>
          <a:prstGeom prst="rect">
            <a:avLst/>
          </a:prstGeom>
        </p:spPr>
      </p:pic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89153F50-00E4-217F-1330-C0A082F73A1D}"/>
              </a:ext>
            </a:extLst>
          </p:cNvPr>
          <p:cNvSpPr/>
          <p:nvPr/>
        </p:nvSpPr>
        <p:spPr>
          <a:xfrm>
            <a:off x="5940152" y="0"/>
            <a:ext cx="3203848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rPr>
              <a:t>КАСА</a:t>
            </a:r>
          </a:p>
        </p:txBody>
      </p:sp>
    </p:spTree>
    <p:extLst>
      <p:ext uri="{BB962C8B-B14F-4D97-AF65-F5344CB8AC3E}">
        <p14:creationId xmlns:p14="http://schemas.microsoft.com/office/powerpoint/2010/main" val="3699881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Прямоугольник 4"/>
          <p:cNvSpPr>
            <a:spLocks noChangeArrowheads="1"/>
          </p:cNvSpPr>
          <p:nvPr/>
        </p:nvSpPr>
        <p:spPr bwMode="auto">
          <a:xfrm>
            <a:off x="2286000" y="310515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>
              <a:latin typeface="Calibr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8DA61A-EF0B-1AD6-215D-D7FAE442C3FB}"/>
              </a:ext>
            </a:extLst>
          </p:cNvPr>
          <p:cNvSpPr txBox="1"/>
          <p:nvPr/>
        </p:nvSpPr>
        <p:spPr>
          <a:xfrm>
            <a:off x="899592" y="640386"/>
            <a:ext cx="2622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800" b="1" dirty="0">
                <a:solidFill>
                  <a:srgbClr val="000099"/>
                </a:solidFill>
              </a:rPr>
              <a:t>Повідомлення касирам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C0916C-9E10-6821-DCEB-C85BD03ABF6A}"/>
              </a:ext>
            </a:extLst>
          </p:cNvPr>
          <p:cNvSpPr txBox="1"/>
          <p:nvPr/>
        </p:nvSpPr>
        <p:spPr>
          <a:xfrm>
            <a:off x="107504" y="1988840"/>
            <a:ext cx="20882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1400" b="1" dirty="0">
              <a:solidFill>
                <a:srgbClr val="000099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uk-UA" sz="1400" dirty="0">
                <a:solidFill>
                  <a:srgbClr val="000099"/>
                </a:solidFill>
              </a:rPr>
              <a:t> на початку роботи</a:t>
            </a:r>
          </a:p>
          <a:p>
            <a:pPr>
              <a:buFont typeface="Wingdings" pitchFamily="2" charset="2"/>
              <a:buChar char="Ø"/>
            </a:pPr>
            <a:r>
              <a:rPr lang="uk-UA" sz="1400" dirty="0">
                <a:solidFill>
                  <a:srgbClr val="000099"/>
                </a:solidFill>
              </a:rPr>
              <a:t> в чеку</a:t>
            </a:r>
          </a:p>
          <a:p>
            <a:pPr>
              <a:buFont typeface="Wingdings" pitchFamily="2" charset="2"/>
              <a:buChar char="Ø"/>
            </a:pPr>
            <a:r>
              <a:rPr lang="uk-UA" sz="1400" dirty="0">
                <a:solidFill>
                  <a:srgbClr val="000099"/>
                </a:solidFill>
              </a:rPr>
              <a:t> після спрацьовування акцій </a:t>
            </a:r>
          </a:p>
          <a:p>
            <a:pPr>
              <a:buFont typeface="Wingdings" pitchFamily="2" charset="2"/>
              <a:buChar char="Ø"/>
            </a:pPr>
            <a:r>
              <a:rPr lang="uk-UA" sz="1400" dirty="0">
                <a:solidFill>
                  <a:srgbClr val="000099"/>
                </a:solidFill>
              </a:rPr>
              <a:t>та ін.</a:t>
            </a:r>
            <a:endParaRPr lang="ru-RU" sz="1400" dirty="0">
              <a:solidFill>
                <a:srgbClr val="000099"/>
              </a:solidFill>
            </a:endParaRPr>
          </a:p>
          <a:p>
            <a:endParaRPr lang="ru-RU" sz="1400" dirty="0"/>
          </a:p>
          <a:p>
            <a:pPr>
              <a:buFont typeface="Wingdings" pitchFamily="2" charset="2"/>
              <a:buChar char="Ø"/>
            </a:pPr>
            <a:endParaRPr lang="ru-RU" sz="1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338C53-9673-6AA5-E000-85A1EC74C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816" y="1135038"/>
            <a:ext cx="6261329" cy="4680000"/>
          </a:xfrm>
          <a:prstGeom prst="rect">
            <a:avLst/>
          </a:prstGeo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D0925530-9D2F-F9D8-A6F2-5664F7D72045}"/>
              </a:ext>
            </a:extLst>
          </p:cNvPr>
          <p:cNvSpPr/>
          <p:nvPr/>
        </p:nvSpPr>
        <p:spPr>
          <a:xfrm>
            <a:off x="5940152" y="0"/>
            <a:ext cx="3203848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rPr>
              <a:t>КАСА</a:t>
            </a:r>
          </a:p>
        </p:txBody>
      </p:sp>
    </p:spTree>
    <p:extLst>
      <p:ext uri="{BB962C8B-B14F-4D97-AF65-F5344CB8AC3E}">
        <p14:creationId xmlns:p14="http://schemas.microsoft.com/office/powerpoint/2010/main" val="17748257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Прямоугольник 4"/>
          <p:cNvSpPr>
            <a:spLocks noChangeArrowheads="1"/>
          </p:cNvSpPr>
          <p:nvPr/>
        </p:nvSpPr>
        <p:spPr bwMode="auto">
          <a:xfrm>
            <a:off x="2286000" y="310515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>
              <a:latin typeface="Calibr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8DA61A-EF0B-1AD6-215D-D7FAE442C3FB}"/>
              </a:ext>
            </a:extLst>
          </p:cNvPr>
          <p:cNvSpPr txBox="1"/>
          <p:nvPr/>
        </p:nvSpPr>
        <p:spPr>
          <a:xfrm>
            <a:off x="899592" y="640386"/>
            <a:ext cx="4617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800" b="1" dirty="0">
                <a:solidFill>
                  <a:srgbClr val="000099"/>
                </a:solidFill>
              </a:rPr>
              <a:t>Призначення знижки, нарахування бонусів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854695-4E57-59B9-3CF8-F9A51125483C}"/>
              </a:ext>
            </a:extLst>
          </p:cNvPr>
          <p:cNvSpPr txBox="1"/>
          <p:nvPr/>
        </p:nvSpPr>
        <p:spPr>
          <a:xfrm>
            <a:off x="107504" y="1844824"/>
            <a:ext cx="24288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1400" dirty="0">
              <a:solidFill>
                <a:srgbClr val="000099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uk-UA" sz="1400" dirty="0">
                <a:solidFill>
                  <a:srgbClr val="000099"/>
                </a:solidFill>
              </a:rPr>
              <a:t> на товарну позицію</a:t>
            </a:r>
          </a:p>
          <a:p>
            <a:pPr>
              <a:buFont typeface="Wingdings" pitchFamily="2" charset="2"/>
              <a:buChar char="Ø"/>
            </a:pPr>
            <a:r>
              <a:rPr lang="uk-UA" sz="1400" dirty="0">
                <a:solidFill>
                  <a:srgbClr val="000099"/>
                </a:solidFill>
              </a:rPr>
              <a:t> на групу товарів</a:t>
            </a:r>
          </a:p>
          <a:p>
            <a:pPr>
              <a:buFont typeface="Wingdings" pitchFamily="2" charset="2"/>
              <a:buChar char="Ø"/>
            </a:pPr>
            <a:r>
              <a:rPr lang="uk-UA" sz="1400" dirty="0">
                <a:solidFill>
                  <a:srgbClr val="000099"/>
                </a:solidFill>
              </a:rPr>
              <a:t> за клієнтами</a:t>
            </a:r>
          </a:p>
          <a:p>
            <a:pPr>
              <a:buFont typeface="Wingdings" pitchFamily="2" charset="2"/>
              <a:buChar char="Ø"/>
            </a:pPr>
            <a:r>
              <a:rPr lang="uk-UA" sz="1400" dirty="0">
                <a:solidFill>
                  <a:srgbClr val="000099"/>
                </a:solidFill>
              </a:rPr>
              <a:t> за групами клієнтів</a:t>
            </a:r>
            <a:endParaRPr lang="en-US" sz="1400" dirty="0">
              <a:solidFill>
                <a:srgbClr val="000099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1400" dirty="0">
                <a:solidFill>
                  <a:srgbClr val="000099"/>
                </a:solidFill>
              </a:rPr>
              <a:t> </a:t>
            </a:r>
            <a:r>
              <a:rPr lang="uk-UA" sz="1400" dirty="0">
                <a:solidFill>
                  <a:srgbClr val="000099"/>
                </a:solidFill>
              </a:rPr>
              <a:t>на суму чека</a:t>
            </a:r>
          </a:p>
          <a:p>
            <a:pPr>
              <a:buFont typeface="Wingdings" pitchFamily="2" charset="2"/>
              <a:buChar char="Ø"/>
            </a:pPr>
            <a:r>
              <a:rPr lang="uk-UA" sz="1400" dirty="0">
                <a:solidFill>
                  <a:srgbClr val="000099"/>
                </a:solidFill>
              </a:rPr>
              <a:t> на суму клієнта (накопичувальна) </a:t>
            </a:r>
          </a:p>
          <a:p>
            <a:pPr>
              <a:buFont typeface="Wingdings" pitchFamily="2" charset="2"/>
              <a:buChar char="Ø"/>
            </a:pPr>
            <a:r>
              <a:rPr lang="uk-UA" sz="1400" dirty="0">
                <a:solidFill>
                  <a:srgbClr val="000099"/>
                </a:solidFill>
              </a:rPr>
              <a:t> на номер чека</a:t>
            </a:r>
          </a:p>
          <a:p>
            <a:pPr>
              <a:buFont typeface="Wingdings" pitchFamily="2" charset="2"/>
              <a:buChar char="Ø"/>
            </a:pPr>
            <a:r>
              <a:rPr lang="uk-UA" sz="1400" dirty="0">
                <a:solidFill>
                  <a:srgbClr val="000099"/>
                </a:solidFill>
              </a:rPr>
              <a:t> на кількість позицій</a:t>
            </a:r>
          </a:p>
          <a:p>
            <a:pPr>
              <a:buFont typeface="Wingdings" pitchFamily="2" charset="2"/>
              <a:buChar char="Ø"/>
            </a:pPr>
            <a:r>
              <a:rPr lang="uk-UA" sz="1400" dirty="0">
                <a:solidFill>
                  <a:srgbClr val="000099"/>
                </a:solidFill>
              </a:rPr>
              <a:t> на набори товарів</a:t>
            </a:r>
          </a:p>
          <a:p>
            <a:pPr>
              <a:buFont typeface="Wingdings" pitchFamily="2" charset="2"/>
              <a:buChar char="Ø"/>
            </a:pPr>
            <a:r>
              <a:rPr lang="uk-UA" sz="1400" dirty="0">
                <a:solidFill>
                  <a:srgbClr val="000099"/>
                </a:solidFill>
              </a:rPr>
              <a:t> за картками</a:t>
            </a:r>
          </a:p>
          <a:p>
            <a:pPr>
              <a:buFont typeface="Wingdings" pitchFamily="2" charset="2"/>
              <a:buChar char="Ø"/>
            </a:pPr>
            <a:r>
              <a:rPr lang="uk-UA" sz="1400" dirty="0">
                <a:solidFill>
                  <a:srgbClr val="000099"/>
                </a:solidFill>
              </a:rPr>
              <a:t> за днями народження</a:t>
            </a:r>
          </a:p>
          <a:p>
            <a:pPr>
              <a:buFont typeface="Wingdings" pitchFamily="2" charset="2"/>
              <a:buChar char="Ø"/>
            </a:pPr>
            <a:r>
              <a:rPr lang="uk-UA" sz="1400" dirty="0">
                <a:solidFill>
                  <a:srgbClr val="000099"/>
                </a:solidFill>
              </a:rPr>
              <a:t> та ін.</a:t>
            </a:r>
            <a:endParaRPr lang="ru-RU" sz="1400" dirty="0">
              <a:solidFill>
                <a:srgbClr val="000099"/>
              </a:solidFill>
            </a:endParaRPr>
          </a:p>
          <a:p>
            <a:endParaRPr lang="ru-RU" sz="1400" dirty="0"/>
          </a:p>
          <a:p>
            <a:pPr>
              <a:buFont typeface="Wingdings" pitchFamily="2" charset="2"/>
              <a:buChar char="Ø"/>
            </a:pPr>
            <a:endParaRPr lang="ru-RU" sz="1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1244C4F-C07A-F9B8-58FB-3EAEE8E910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034" y="1134849"/>
            <a:ext cx="6249600" cy="4680377"/>
          </a:xfrm>
          <a:prstGeom prst="rect">
            <a:avLst/>
          </a:prstGeom>
        </p:spPr>
      </p:pic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E4161B0D-5C85-F4DA-E10B-E3FB4B4AEE12}"/>
              </a:ext>
            </a:extLst>
          </p:cNvPr>
          <p:cNvSpPr/>
          <p:nvPr/>
        </p:nvSpPr>
        <p:spPr>
          <a:xfrm>
            <a:off x="5940152" y="0"/>
            <a:ext cx="3203848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rPr>
              <a:t>КАСА</a:t>
            </a:r>
          </a:p>
        </p:txBody>
      </p:sp>
    </p:spTree>
    <p:extLst>
      <p:ext uri="{BB962C8B-B14F-4D97-AF65-F5344CB8AC3E}">
        <p14:creationId xmlns:p14="http://schemas.microsoft.com/office/powerpoint/2010/main" val="1277035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Прямоугольник 4"/>
          <p:cNvSpPr>
            <a:spLocks noChangeArrowheads="1"/>
          </p:cNvSpPr>
          <p:nvPr/>
        </p:nvSpPr>
        <p:spPr bwMode="auto">
          <a:xfrm>
            <a:off x="2286000" y="310515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>
              <a:latin typeface="Calibr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8DA61A-EF0B-1AD6-215D-D7FAE442C3FB}"/>
              </a:ext>
            </a:extLst>
          </p:cNvPr>
          <p:cNvSpPr txBox="1"/>
          <p:nvPr/>
        </p:nvSpPr>
        <p:spPr>
          <a:xfrm>
            <a:off x="899592" y="640386"/>
            <a:ext cx="3405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000099"/>
                </a:solidFill>
              </a:rPr>
              <a:t>Робота з відкладеними чеками</a:t>
            </a:r>
            <a:r>
              <a:rPr lang="uk-UA" sz="1400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D612D8-EF73-2928-CA8A-3496B88C2E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134621"/>
            <a:ext cx="6296399" cy="4680834"/>
          </a:xfrm>
          <a:prstGeom prst="rect">
            <a:avLst/>
          </a:prstGeom>
        </p:spPr>
      </p:pic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0E30BE2F-D098-9361-77CE-7B20A867FAEE}"/>
              </a:ext>
            </a:extLst>
          </p:cNvPr>
          <p:cNvSpPr/>
          <p:nvPr/>
        </p:nvSpPr>
        <p:spPr>
          <a:xfrm>
            <a:off x="5940152" y="0"/>
            <a:ext cx="3203848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rPr>
              <a:t>КАСА</a:t>
            </a:r>
          </a:p>
        </p:txBody>
      </p:sp>
    </p:spTree>
    <p:extLst>
      <p:ext uri="{BB962C8B-B14F-4D97-AF65-F5344CB8AC3E}">
        <p14:creationId xmlns:p14="http://schemas.microsoft.com/office/powerpoint/2010/main" val="28579698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Прямоугольник 4"/>
          <p:cNvSpPr>
            <a:spLocks noChangeArrowheads="1"/>
          </p:cNvSpPr>
          <p:nvPr/>
        </p:nvSpPr>
        <p:spPr bwMode="auto">
          <a:xfrm>
            <a:off x="2286000" y="310515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>
              <a:latin typeface="Calibr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8DA61A-EF0B-1AD6-215D-D7FAE442C3FB}"/>
              </a:ext>
            </a:extLst>
          </p:cNvPr>
          <p:cNvSpPr txBox="1"/>
          <p:nvPr/>
        </p:nvSpPr>
        <p:spPr>
          <a:xfrm>
            <a:off x="899592" y="640386"/>
            <a:ext cx="2142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000099"/>
                </a:solidFill>
              </a:rPr>
              <a:t>Контекстне меню</a:t>
            </a:r>
            <a:endParaRPr lang="uk-UA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B09E9E-4F79-E2F8-1F10-AE13289A74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268760"/>
            <a:ext cx="6289200" cy="4680048"/>
          </a:xfrm>
          <a:prstGeom prst="rect">
            <a:avLst/>
          </a:prstGeom>
        </p:spPr>
      </p:pic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A09C51CE-02A9-DD9E-DF8E-F054B3004591}"/>
              </a:ext>
            </a:extLst>
          </p:cNvPr>
          <p:cNvSpPr/>
          <p:nvPr/>
        </p:nvSpPr>
        <p:spPr>
          <a:xfrm>
            <a:off x="5940152" y="0"/>
            <a:ext cx="3203848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rPr>
              <a:t>КАСА</a:t>
            </a:r>
          </a:p>
        </p:txBody>
      </p:sp>
    </p:spTree>
    <p:extLst>
      <p:ext uri="{BB962C8B-B14F-4D97-AF65-F5344CB8AC3E}">
        <p14:creationId xmlns:p14="http://schemas.microsoft.com/office/powerpoint/2010/main" val="29882417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Прямоугольник 4"/>
          <p:cNvSpPr>
            <a:spLocks noChangeArrowheads="1"/>
          </p:cNvSpPr>
          <p:nvPr/>
        </p:nvSpPr>
        <p:spPr bwMode="auto">
          <a:xfrm>
            <a:off x="2286000" y="310515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>
              <a:latin typeface="Calibri" pitchFamily="34" charset="0"/>
            </a:endParaRPr>
          </a:p>
        </p:txBody>
      </p:sp>
      <p:sp>
        <p:nvSpPr>
          <p:cNvPr id="3" name="Содержимое 5">
            <a:extLst>
              <a:ext uri="{FF2B5EF4-FFF2-40B4-BE49-F238E27FC236}">
                <a16:creationId xmlns:a16="http://schemas.microsoft.com/office/drawing/2014/main" id="{20B3EEF0-C102-AD20-82BE-671093B7E355}"/>
              </a:ext>
            </a:extLst>
          </p:cNvPr>
          <p:cNvSpPr txBox="1">
            <a:spLocks/>
          </p:cNvSpPr>
          <p:nvPr/>
        </p:nvSpPr>
        <p:spPr bwMode="auto">
          <a:xfrm>
            <a:off x="670453" y="1119590"/>
            <a:ext cx="6264695" cy="69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2800" b="1" dirty="0">
                <a:solidFill>
                  <a:srgbClr val="000099"/>
                </a:solidFill>
              </a:rPr>
              <a:t>Модуль для кас самообслуговування</a:t>
            </a:r>
            <a:endParaRPr lang="uk-UA" sz="2800" dirty="0"/>
          </a:p>
          <a:p>
            <a:pPr>
              <a:buFont typeface="Arial" charset="0"/>
              <a:buNone/>
            </a:pPr>
            <a:endParaRPr lang="ru-RU" sz="2800" dirty="0"/>
          </a:p>
          <a:p>
            <a:pPr>
              <a:buFont typeface="Arial" charset="0"/>
              <a:buNone/>
            </a:pPr>
            <a:endParaRPr lang="ru-RU" sz="2800" b="1" dirty="0"/>
          </a:p>
          <a:p>
            <a:pPr>
              <a:buFont typeface="Arial" charset="0"/>
              <a:buNone/>
            </a:pPr>
            <a:endParaRPr lang="uk-UA" sz="2800" b="1" dirty="0"/>
          </a:p>
          <a:p>
            <a:pPr>
              <a:buFont typeface="Arial" charset="0"/>
              <a:buNone/>
            </a:pPr>
            <a:endParaRPr lang="uk-UA" sz="2800" dirty="0"/>
          </a:p>
        </p:txBody>
      </p:sp>
      <p:pic>
        <p:nvPicPr>
          <p:cNvPr id="5" name="Рисунок 22" descr="image2.png">
            <a:extLst>
              <a:ext uri="{FF2B5EF4-FFF2-40B4-BE49-F238E27FC236}">
                <a16:creationId xmlns:a16="http://schemas.microsoft.com/office/drawing/2014/main" id="{9020C9AD-DE50-3F48-619B-955E8E24AD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453437" cy="575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B62F632-DB54-F07D-148E-DE8F18C153BD}"/>
              </a:ext>
            </a:extLst>
          </p:cNvPr>
          <p:cNvSpPr/>
          <p:nvPr/>
        </p:nvSpPr>
        <p:spPr>
          <a:xfrm>
            <a:off x="5724128" y="2704"/>
            <a:ext cx="3419872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chemeClr val="bg1"/>
                </a:solidFill>
              </a:rPr>
              <a:t>SelfCheckOut</a:t>
            </a:r>
            <a:endParaRPr lang="ru-RU" sz="36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9933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Прямоугольник 4"/>
          <p:cNvSpPr>
            <a:spLocks noChangeArrowheads="1"/>
          </p:cNvSpPr>
          <p:nvPr/>
        </p:nvSpPr>
        <p:spPr bwMode="auto">
          <a:xfrm>
            <a:off x="2286000" y="310515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>
              <a:latin typeface="Calibri" pitchFamily="34" charset="0"/>
            </a:endParaRPr>
          </a:p>
        </p:txBody>
      </p:sp>
      <p:sp>
        <p:nvSpPr>
          <p:cNvPr id="2" name="Содержимое 5">
            <a:extLst>
              <a:ext uri="{FF2B5EF4-FFF2-40B4-BE49-F238E27FC236}">
                <a16:creationId xmlns:a16="http://schemas.microsoft.com/office/drawing/2014/main" id="{432CC92B-93CA-EAFE-9BAE-7768A5D18AFD}"/>
              </a:ext>
            </a:extLst>
          </p:cNvPr>
          <p:cNvSpPr txBox="1">
            <a:spLocks/>
          </p:cNvSpPr>
          <p:nvPr/>
        </p:nvSpPr>
        <p:spPr>
          <a:xfrm>
            <a:off x="539552" y="1261302"/>
            <a:ext cx="6480175" cy="36876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  <a:buFont typeface="Wingdings" pitchFamily="2" charset="2"/>
              <a:buChar char="Ø"/>
            </a:pPr>
            <a:r>
              <a:rPr lang="uk-UA" sz="2000" b="1" dirty="0">
                <a:solidFill>
                  <a:srgbClr val="000099"/>
                </a:solidFill>
              </a:rPr>
              <a:t>Підтримка широкого переліку обладнання</a:t>
            </a:r>
          </a:p>
          <a:p>
            <a:pPr>
              <a:lnSpc>
                <a:spcPct val="160000"/>
              </a:lnSpc>
              <a:buFont typeface="Wingdings" pitchFamily="2" charset="2"/>
              <a:buChar char="Ø"/>
            </a:pPr>
            <a:r>
              <a:rPr lang="uk-UA" sz="2000" b="1" dirty="0">
                <a:solidFill>
                  <a:srgbClr val="000099"/>
                </a:solidFill>
              </a:rPr>
              <a:t>Інтуїтивно зрозумілий інтерфейс</a:t>
            </a:r>
          </a:p>
          <a:p>
            <a:pPr>
              <a:lnSpc>
                <a:spcPct val="160000"/>
              </a:lnSpc>
              <a:buFont typeface="Wingdings" pitchFamily="2" charset="2"/>
              <a:buChar char="Ø"/>
            </a:pPr>
            <a:r>
              <a:rPr lang="uk-UA" sz="2000" b="1" dirty="0">
                <a:solidFill>
                  <a:srgbClr val="000099"/>
                </a:solidFill>
              </a:rPr>
              <a:t>Індивідуальне налаштування інтерфейсу та функціоналу</a:t>
            </a:r>
          </a:p>
          <a:p>
            <a:pPr>
              <a:lnSpc>
                <a:spcPct val="160000"/>
              </a:lnSpc>
              <a:buFont typeface="Wingdings" pitchFamily="2" charset="2"/>
              <a:buChar char="Ø"/>
            </a:pPr>
            <a:r>
              <a:rPr lang="uk-UA" sz="2000" b="1" dirty="0">
                <a:solidFill>
                  <a:srgbClr val="000099"/>
                </a:solidFill>
              </a:rPr>
              <a:t>Робота з кеш-менеджментом</a:t>
            </a:r>
          </a:p>
          <a:p>
            <a:pPr>
              <a:lnSpc>
                <a:spcPct val="160000"/>
              </a:lnSpc>
              <a:buFont typeface="Wingdings" pitchFamily="2" charset="2"/>
              <a:buChar char="Ø"/>
            </a:pPr>
            <a:r>
              <a:rPr lang="uk-UA" sz="2000" b="1" dirty="0">
                <a:solidFill>
                  <a:srgbClr val="000099"/>
                </a:solidFill>
              </a:rPr>
              <a:t>Контрольні ваги</a:t>
            </a:r>
          </a:p>
          <a:p>
            <a:pPr>
              <a:lnSpc>
                <a:spcPct val="160000"/>
              </a:lnSpc>
              <a:buFont typeface="Wingdings" pitchFamily="2" charset="2"/>
              <a:buChar char="Ø"/>
            </a:pPr>
            <a:r>
              <a:rPr lang="uk-UA" sz="2000" b="1" dirty="0">
                <a:solidFill>
                  <a:srgbClr val="000099"/>
                </a:solidFill>
              </a:rPr>
              <a:t>Горизонтальний та вертикальний інтерфейси</a:t>
            </a:r>
            <a:endParaRPr lang="ru-RU" sz="14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97F0C9-5629-04E0-D333-1C8F408591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405" y="2852936"/>
            <a:ext cx="2578372" cy="3716312"/>
          </a:xfrm>
          <a:prstGeom prst="rect">
            <a:avLst/>
          </a:prstGeom>
        </p:spPr>
      </p:pic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D76A3C50-4E65-F175-4C22-11EEEFCF8074}"/>
              </a:ext>
            </a:extLst>
          </p:cNvPr>
          <p:cNvSpPr/>
          <p:nvPr/>
        </p:nvSpPr>
        <p:spPr>
          <a:xfrm>
            <a:off x="5724128" y="2704"/>
            <a:ext cx="3419872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chemeClr val="bg1"/>
                </a:solidFill>
              </a:rPr>
              <a:t>SelfCheckOut</a:t>
            </a:r>
            <a:endParaRPr lang="ru-RU" sz="36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964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Прямоугольник 4"/>
          <p:cNvSpPr>
            <a:spLocks noChangeArrowheads="1"/>
          </p:cNvSpPr>
          <p:nvPr/>
        </p:nvSpPr>
        <p:spPr bwMode="auto">
          <a:xfrm>
            <a:off x="2286000" y="310515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>
              <a:latin typeface="Calibri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757E3E-AB00-5E1E-B96F-92B005C3F2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793" y="591509"/>
            <a:ext cx="3201628" cy="56995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FF2F0A-A30B-DDB3-8769-69F70CAED6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596" y="764704"/>
            <a:ext cx="3201628" cy="5705872"/>
          </a:xfrm>
          <a:prstGeom prst="rect">
            <a:avLst/>
          </a:prstGeom>
        </p:spPr>
      </p:pic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83CAE55A-CBD2-C113-7454-430DB69F0262}"/>
              </a:ext>
            </a:extLst>
          </p:cNvPr>
          <p:cNvSpPr/>
          <p:nvPr/>
        </p:nvSpPr>
        <p:spPr>
          <a:xfrm>
            <a:off x="5724128" y="2704"/>
            <a:ext cx="3419872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chemeClr val="bg1"/>
                </a:solidFill>
              </a:rPr>
              <a:t>SelfCheckOut</a:t>
            </a:r>
            <a:endParaRPr lang="ru-RU" sz="36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843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Прямоугольник 4"/>
          <p:cNvSpPr>
            <a:spLocks noChangeArrowheads="1"/>
          </p:cNvSpPr>
          <p:nvPr/>
        </p:nvSpPr>
        <p:spPr bwMode="auto">
          <a:xfrm>
            <a:off x="2286000" y="310515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>
              <a:latin typeface="Calibri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9615BF-B6D6-FF90-12A5-A8BA339F40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37158"/>
            <a:ext cx="3201628" cy="57058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89E9022-FF48-EC5B-50A0-6A38C52842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315" y="908720"/>
            <a:ext cx="3201628" cy="5705872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1F069577-0F12-4724-137F-E9E640681C56}"/>
              </a:ext>
            </a:extLst>
          </p:cNvPr>
          <p:cNvSpPr/>
          <p:nvPr/>
        </p:nvSpPr>
        <p:spPr>
          <a:xfrm>
            <a:off x="5724128" y="2704"/>
            <a:ext cx="3419872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chemeClr val="bg1"/>
                </a:solidFill>
              </a:rPr>
              <a:t>SelfCheckOut</a:t>
            </a:r>
            <a:endParaRPr lang="ru-RU" sz="36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244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одержимое 2">
            <a:extLst>
              <a:ext uri="{FF2B5EF4-FFF2-40B4-BE49-F238E27FC236}">
                <a16:creationId xmlns:a16="http://schemas.microsoft.com/office/drawing/2014/main" id="{296F3C3B-A628-B2A4-941A-6E495F1EEB60}"/>
              </a:ext>
            </a:extLst>
          </p:cNvPr>
          <p:cNvSpPr txBox="1">
            <a:spLocks/>
          </p:cNvSpPr>
          <p:nvPr/>
        </p:nvSpPr>
        <p:spPr>
          <a:xfrm>
            <a:off x="971600" y="836712"/>
            <a:ext cx="7272808" cy="3528392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uk-UA" sz="3700" b="1" dirty="0">
                <a:solidFill>
                  <a:srgbClr val="000099"/>
                </a:solidFill>
              </a:rPr>
              <a:t>Загальні налаштування програмного комплексу (</a:t>
            </a:r>
            <a:r>
              <a:rPr lang="en-US" sz="3700" b="1" dirty="0">
                <a:solidFill>
                  <a:srgbClr val="000099"/>
                </a:solidFill>
              </a:rPr>
              <a:t>WEB)</a:t>
            </a:r>
            <a:r>
              <a:rPr lang="uk-UA" sz="3700" b="1" dirty="0">
                <a:solidFill>
                  <a:srgbClr val="000099"/>
                </a:solidFill>
              </a:rPr>
              <a:t>: 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uk-UA" sz="3700" dirty="0">
                <a:solidFill>
                  <a:srgbClr val="000099"/>
                </a:solidFill>
              </a:rPr>
              <a:t>Централізоване налаштування кас/торговельних майданчиків/всієї мережі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uk-UA" sz="3700" dirty="0">
                <a:solidFill>
                  <a:srgbClr val="000099"/>
                </a:solidFill>
              </a:rPr>
              <a:t>Налаштування профілів користувачів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uk-UA" sz="3700" dirty="0">
                <a:solidFill>
                  <a:srgbClr val="000099"/>
                </a:solidFill>
              </a:rPr>
              <a:t>Налаштування подій аудиту та контролю доступу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uk-UA" sz="3700" dirty="0">
                <a:solidFill>
                  <a:srgbClr val="000099"/>
                </a:solidFill>
              </a:rPr>
              <a:t>Довідники магазинів, товарів, груп товарів, груп клієнтів, клієнтів, електронний каталог, маски штрих-кодів та інші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uk-UA" sz="3700" dirty="0">
                <a:solidFill>
                  <a:srgbClr val="000099"/>
                </a:solidFill>
              </a:rPr>
              <a:t>Керування системою лояльності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uk-UA" sz="3700" dirty="0">
                <a:solidFill>
                  <a:srgbClr val="000099"/>
                </a:solidFill>
              </a:rPr>
              <a:t>Завантаження оновлень на сервери та каси (за розкладом, вручну)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uk-UA" sz="3700" dirty="0">
                <a:solidFill>
                  <a:srgbClr val="000099"/>
                </a:solidFill>
              </a:rPr>
              <a:t>Оновлення серверів та кас (автоматичне, ручне)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uk-UA" sz="3700" dirty="0">
                <a:solidFill>
                  <a:srgbClr val="000099"/>
                </a:solidFill>
              </a:rPr>
              <a:t>Моніторинг кас, серверів, обладнання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uk-UA" sz="3700" dirty="0">
                <a:solidFill>
                  <a:srgbClr val="000099"/>
                </a:solidFill>
              </a:rPr>
              <a:t>Модуль звітів</a:t>
            </a:r>
          </a:p>
          <a:p>
            <a:pPr>
              <a:buFont typeface="Wingdings" pitchFamily="2" charset="2"/>
              <a:buChar char="ü"/>
              <a:defRPr/>
            </a:pPr>
            <a:endParaRPr lang="uk-UA" sz="3700" dirty="0">
              <a:solidFill>
                <a:srgbClr val="000099"/>
              </a:solidFill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uk-UA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C777FA0-CF24-6D67-BD29-38EBFE574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365104"/>
            <a:ext cx="7200800" cy="882857"/>
          </a:xfrm>
          <a:prstGeom prst="rect">
            <a:avLst/>
          </a:prstGeom>
        </p:spPr>
      </p:pic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ABC1EB60-3909-8D06-10DF-A4D1C7F3376A}"/>
              </a:ext>
            </a:extLst>
          </p:cNvPr>
          <p:cNvSpPr/>
          <p:nvPr/>
        </p:nvSpPr>
        <p:spPr>
          <a:xfrm>
            <a:off x="4211960" y="0"/>
            <a:ext cx="4932040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i="1" dirty="0">
                <a:solidFill>
                  <a:schemeClr val="bg1"/>
                </a:solidFill>
              </a:rPr>
              <a:t>Керування системою</a:t>
            </a:r>
          </a:p>
        </p:txBody>
      </p:sp>
    </p:spTree>
    <p:extLst>
      <p:ext uri="{BB962C8B-B14F-4D97-AF65-F5344CB8AC3E}">
        <p14:creationId xmlns:p14="http://schemas.microsoft.com/office/powerpoint/2010/main" val="2519205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"/>
          <p:cNvSpPr txBox="1">
            <a:spLocks noChangeArrowheads="1"/>
          </p:cNvSpPr>
          <p:nvPr/>
        </p:nvSpPr>
        <p:spPr bwMode="auto">
          <a:xfrm>
            <a:off x="685800" y="790053"/>
            <a:ext cx="73437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2000" b="1" dirty="0">
                <a:solidFill>
                  <a:srgbClr val="002060"/>
                </a:solidFill>
              </a:rPr>
              <a:t>Система </a:t>
            </a:r>
            <a:r>
              <a:rPr lang="uk-UA" altLang="ru-RU" sz="2000" b="1" dirty="0">
                <a:solidFill>
                  <a:srgbClr val="002060"/>
                </a:solidFill>
              </a:rPr>
              <a:t>автоматизації</a:t>
            </a:r>
            <a:r>
              <a:rPr lang="ru-RU" altLang="ru-RU" sz="2000" b="1" dirty="0">
                <a:solidFill>
                  <a:srgbClr val="002060"/>
                </a:solidFill>
              </a:rPr>
              <a:t> «</a:t>
            </a:r>
            <a:r>
              <a:rPr lang="en-US" altLang="ru-RU" sz="2000" b="1" dirty="0">
                <a:solidFill>
                  <a:srgbClr val="002060"/>
                </a:solidFill>
              </a:rPr>
              <a:t>Cash Desk</a:t>
            </a:r>
            <a:r>
              <a:rPr lang="ru-RU" altLang="ru-RU" sz="2000" b="1" dirty="0">
                <a:solidFill>
                  <a:srgbClr val="002060"/>
                </a:solidFill>
              </a:rPr>
              <a:t>»</a:t>
            </a:r>
            <a:r>
              <a:rPr lang="en-US" altLang="ru-RU" sz="20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500562" y="0"/>
            <a:ext cx="4643438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>
                <a:solidFill>
                  <a:schemeClr val="bg1"/>
                </a:solidFill>
              </a:rPr>
              <a:t>СТРУКТУРА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D3DC94D-942C-48F8-422A-9998724B1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124743"/>
            <a:ext cx="7054552" cy="508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251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83568" y="1052736"/>
            <a:ext cx="6192688" cy="4320480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800" b="1" dirty="0">
                <a:solidFill>
                  <a:srgbClr val="000099"/>
                </a:solidFill>
              </a:rPr>
              <a:t>Керування довідниками системи: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600" dirty="0">
                <a:solidFill>
                  <a:srgbClr val="000099"/>
                </a:solidFill>
              </a:rPr>
              <a:t>Маски ШК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600" dirty="0">
                <a:solidFill>
                  <a:srgbClr val="000099"/>
                </a:solidFill>
              </a:rPr>
              <a:t>Групи знижок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600" dirty="0">
                <a:solidFill>
                  <a:srgbClr val="000099"/>
                </a:solidFill>
              </a:rPr>
              <a:t>Групи клієнтів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600" dirty="0">
                <a:solidFill>
                  <a:srgbClr val="000099"/>
                </a:solidFill>
              </a:rPr>
              <a:t>Клієнти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600" dirty="0">
                <a:solidFill>
                  <a:srgbClr val="000099"/>
                </a:solidFill>
              </a:rPr>
              <a:t>Профілі користувачів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600" dirty="0">
                <a:solidFill>
                  <a:srgbClr val="000099"/>
                </a:solidFill>
              </a:rPr>
              <a:t>Користувачі системи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600" dirty="0">
                <a:solidFill>
                  <a:srgbClr val="000099"/>
                </a:solidFill>
              </a:rPr>
              <a:t>Групи товарів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600" dirty="0">
                <a:solidFill>
                  <a:srgbClr val="000099"/>
                </a:solidFill>
              </a:rPr>
              <a:t>Товари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600" dirty="0">
                <a:solidFill>
                  <a:srgbClr val="000099"/>
                </a:solidFill>
              </a:rPr>
              <a:t>Електронні каталоги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600" dirty="0">
                <a:solidFill>
                  <a:srgbClr val="000099"/>
                </a:solidFill>
              </a:rPr>
              <a:t>Динамічні та статичні переліки товарів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600" dirty="0">
                <a:solidFill>
                  <a:srgbClr val="000099"/>
                </a:solidFill>
              </a:rPr>
              <a:t>Властивості об'єктів (магазини, каси, клієнти)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600" dirty="0">
                <a:solidFill>
                  <a:srgbClr val="000099"/>
                </a:solidFill>
              </a:rPr>
              <a:t>Типи кас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600" dirty="0">
                <a:solidFill>
                  <a:srgbClr val="000099"/>
                </a:solidFill>
              </a:rPr>
              <a:t>Та ін.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uk-UA" sz="1600" dirty="0">
              <a:solidFill>
                <a:srgbClr val="000099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uk-UA" sz="1600" dirty="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9B75DF49-09F0-858A-0ACD-8D7931ACA3BF}"/>
              </a:ext>
            </a:extLst>
          </p:cNvPr>
          <p:cNvSpPr/>
          <p:nvPr/>
        </p:nvSpPr>
        <p:spPr>
          <a:xfrm>
            <a:off x="4211960" y="0"/>
            <a:ext cx="4932040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i="1" dirty="0">
                <a:solidFill>
                  <a:schemeClr val="bg1"/>
                </a:solidFill>
              </a:rPr>
              <a:t>ДОВІДНИКИ</a:t>
            </a:r>
          </a:p>
        </p:txBody>
      </p:sp>
    </p:spTree>
    <p:extLst>
      <p:ext uri="{BB962C8B-B14F-4D97-AF65-F5344CB8AC3E}">
        <p14:creationId xmlns:p14="http://schemas.microsoft.com/office/powerpoint/2010/main" val="4007522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одержимое 2">
            <a:extLst>
              <a:ext uri="{FF2B5EF4-FFF2-40B4-BE49-F238E27FC236}">
                <a16:creationId xmlns:a16="http://schemas.microsoft.com/office/drawing/2014/main" id="{296F3C3B-A628-B2A4-941A-6E495F1EEB60}"/>
              </a:ext>
            </a:extLst>
          </p:cNvPr>
          <p:cNvSpPr txBox="1">
            <a:spLocks/>
          </p:cNvSpPr>
          <p:nvPr/>
        </p:nvSpPr>
        <p:spPr>
          <a:xfrm>
            <a:off x="971600" y="836712"/>
            <a:ext cx="7272808" cy="3528392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uk-UA" sz="3700" b="1" dirty="0">
                <a:solidFill>
                  <a:srgbClr val="000099"/>
                </a:solidFill>
              </a:rPr>
              <a:t>КЕРУЙТЕ СОТНЯМИ ТА ТИСЯЧАМИ КАС «В ОДИН КЛІК»!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uk-UA" sz="3700" dirty="0">
                <a:solidFill>
                  <a:srgbClr val="000099"/>
                </a:solidFill>
              </a:rPr>
              <a:t>Централізоване налаштування кас та магазинів за допомогою шаблонів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uk-UA" sz="3700" dirty="0">
                <a:solidFill>
                  <a:srgbClr val="000099"/>
                </a:solidFill>
              </a:rPr>
              <a:t>Зручне керування налаштуваннями всієї мережі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uk-UA" sz="3700" dirty="0">
                <a:solidFill>
                  <a:srgbClr val="000099"/>
                </a:solidFill>
              </a:rPr>
              <a:t>Можливість індивідуального налаштування каси або магазина 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uk-UA" sz="3700" dirty="0">
                <a:solidFill>
                  <a:srgbClr val="000099"/>
                </a:solidFill>
              </a:rPr>
              <a:t>Централізоване завантаження оновлень на сервери та каси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uk-UA" sz="3700" dirty="0">
                <a:solidFill>
                  <a:srgbClr val="000099"/>
                </a:solidFill>
              </a:rPr>
              <a:t>Зручне оновлення серверів та кас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uk-UA" sz="3700" dirty="0">
                <a:solidFill>
                  <a:srgbClr val="000099"/>
                </a:solidFill>
              </a:rPr>
              <a:t>Централізований моніторинг роботи кас, серверів, обладнання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uk-UA" sz="3700" dirty="0">
                <a:solidFill>
                  <a:srgbClr val="000099"/>
                </a:solidFill>
              </a:rPr>
              <a:t>Централізований моніторинг роботи РРО та </a:t>
            </a:r>
            <a:r>
              <a:rPr lang="uk-UA" sz="3700" dirty="0" err="1">
                <a:solidFill>
                  <a:srgbClr val="000099"/>
                </a:solidFill>
              </a:rPr>
              <a:t>пРРО</a:t>
            </a:r>
            <a:endParaRPr lang="uk-UA" sz="3700" dirty="0">
              <a:solidFill>
                <a:srgbClr val="000099"/>
              </a:solidFill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uk-UA" sz="3700" dirty="0">
                <a:solidFill>
                  <a:srgbClr val="000099"/>
                </a:solidFill>
              </a:rPr>
              <a:t>Можливість відправлення технічної інформації з кас на </a:t>
            </a:r>
            <a:r>
              <a:rPr lang="en-US" sz="3700" dirty="0">
                <a:solidFill>
                  <a:srgbClr val="000099"/>
                </a:solidFill>
              </a:rPr>
              <a:t>e-mail (</a:t>
            </a:r>
            <a:r>
              <a:rPr lang="en-US" sz="3700" dirty="0" err="1">
                <a:solidFill>
                  <a:srgbClr val="000099"/>
                </a:solidFill>
              </a:rPr>
              <a:t>servicedesk</a:t>
            </a:r>
            <a:r>
              <a:rPr lang="en-US" sz="3700" dirty="0">
                <a:solidFill>
                  <a:srgbClr val="000099"/>
                </a:solidFill>
              </a:rPr>
              <a:t>)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uk-UA" sz="3700" dirty="0">
                <a:solidFill>
                  <a:srgbClr val="000099"/>
                </a:solidFill>
              </a:rPr>
              <a:t>Багато іншого</a:t>
            </a: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ABC1EB60-3909-8D06-10DF-A4D1C7F3376A}"/>
              </a:ext>
            </a:extLst>
          </p:cNvPr>
          <p:cNvSpPr/>
          <p:nvPr/>
        </p:nvSpPr>
        <p:spPr>
          <a:xfrm>
            <a:off x="4211960" y="0"/>
            <a:ext cx="4932040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i="1" dirty="0">
                <a:solidFill>
                  <a:schemeClr val="bg1"/>
                </a:solidFill>
              </a:rPr>
              <a:t>Керування системою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C85344D-D617-1460-EB2F-83029859C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851642"/>
            <a:ext cx="3615877" cy="217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24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4294967295"/>
          </p:nvPr>
        </p:nvSpPr>
        <p:spPr>
          <a:xfrm>
            <a:off x="613123" y="1303913"/>
            <a:ext cx="4740275" cy="3335338"/>
          </a:xfrm>
        </p:spPr>
        <p:txBody>
          <a:bodyPr>
            <a:normAutofit lnSpcReduction="10000"/>
          </a:bodyPr>
          <a:lstStyle/>
          <a:p>
            <a:pPr>
              <a:buAutoNum type="arabicPeriod"/>
            </a:pPr>
            <a:r>
              <a:rPr lang="uk-UA" b="1" dirty="0">
                <a:solidFill>
                  <a:srgbClr val="000099"/>
                </a:solidFill>
              </a:rPr>
              <a:t> Дисконтна система.</a:t>
            </a:r>
          </a:p>
          <a:p>
            <a:pPr>
              <a:buAutoNum type="arabicPeriod"/>
            </a:pPr>
            <a:r>
              <a:rPr lang="uk-UA" b="1" dirty="0">
                <a:solidFill>
                  <a:srgbClr val="000099"/>
                </a:solidFill>
              </a:rPr>
              <a:t> Бонусна система.</a:t>
            </a:r>
          </a:p>
          <a:p>
            <a:pPr>
              <a:buAutoNum type="arabicPeriod"/>
            </a:pPr>
            <a:r>
              <a:rPr lang="uk-UA" b="1" dirty="0">
                <a:solidFill>
                  <a:srgbClr val="000099"/>
                </a:solidFill>
              </a:rPr>
              <a:t> </a:t>
            </a:r>
            <a:r>
              <a:rPr lang="uk-UA" b="1" dirty="0" err="1">
                <a:solidFill>
                  <a:srgbClr val="000099"/>
                </a:solidFill>
              </a:rPr>
              <a:t>Дисконтно</a:t>
            </a:r>
            <a:r>
              <a:rPr lang="uk-UA" b="1" dirty="0">
                <a:solidFill>
                  <a:srgbClr val="000099"/>
                </a:solidFill>
              </a:rPr>
              <a:t>–бонусна (змішана) система.</a:t>
            </a:r>
          </a:p>
          <a:p>
            <a:pPr>
              <a:buAutoNum type="arabicPeriod"/>
            </a:pPr>
            <a:r>
              <a:rPr lang="uk-UA" b="1" dirty="0">
                <a:solidFill>
                  <a:srgbClr val="000099"/>
                </a:solidFill>
              </a:rPr>
              <a:t> Матриця лояльності</a:t>
            </a:r>
          </a:p>
          <a:p>
            <a:pPr>
              <a:buAutoNum type="arabicPeriod"/>
            </a:pPr>
            <a:endParaRPr lang="uk-UA" sz="1800" dirty="0">
              <a:solidFill>
                <a:srgbClr val="000099"/>
              </a:solidFill>
            </a:endParaRPr>
          </a:p>
          <a:p>
            <a:r>
              <a:rPr lang="uk-UA" sz="1400" i="1" dirty="0">
                <a:solidFill>
                  <a:srgbClr val="000099"/>
                </a:solidFill>
              </a:rPr>
              <a:t>Можливість інтеграції через API</a:t>
            </a:r>
          </a:p>
          <a:p>
            <a:r>
              <a:rPr lang="uk-UA" sz="1400" i="1" dirty="0">
                <a:solidFill>
                  <a:srgbClr val="000099"/>
                </a:solidFill>
              </a:rPr>
              <a:t>Можливість інтеграції з зовнішніми системами лояльності</a:t>
            </a:r>
          </a:p>
          <a:p>
            <a:r>
              <a:rPr lang="uk-UA" sz="1400" i="1" dirty="0">
                <a:solidFill>
                  <a:srgbClr val="000099"/>
                </a:solidFill>
              </a:rPr>
              <a:t>Можливість інтеграції з мобільними додатками та чат-ботами</a:t>
            </a:r>
          </a:p>
          <a:p>
            <a:endParaRPr lang="uk-UA" sz="1800" dirty="0">
              <a:solidFill>
                <a:srgbClr val="000099"/>
              </a:solidFill>
            </a:endParaRPr>
          </a:p>
          <a:p>
            <a:pPr>
              <a:buNone/>
            </a:pPr>
            <a:endParaRPr lang="uk-UA" sz="1200" dirty="0">
              <a:solidFill>
                <a:srgbClr val="000099"/>
              </a:solidFill>
            </a:endParaRPr>
          </a:p>
          <a:p>
            <a:pPr>
              <a:buNone/>
            </a:pPr>
            <a:endParaRPr lang="uk-UA" sz="1200" dirty="0"/>
          </a:p>
          <a:p>
            <a:pPr>
              <a:buNone/>
            </a:pPr>
            <a:endParaRPr lang="uk-UA" sz="1200" dirty="0"/>
          </a:p>
          <a:p>
            <a:pPr>
              <a:buNone/>
            </a:pPr>
            <a:endParaRPr lang="uk-UA" sz="1400" b="1" dirty="0"/>
          </a:p>
          <a:p>
            <a:pPr>
              <a:buNone/>
            </a:pPr>
            <a:endParaRPr lang="uk-UA" sz="1400" b="1" dirty="0"/>
          </a:p>
          <a:p>
            <a:pPr>
              <a:buNone/>
            </a:pPr>
            <a:endParaRPr lang="uk-UA" dirty="0"/>
          </a:p>
        </p:txBody>
      </p:sp>
      <p:pic>
        <p:nvPicPr>
          <p:cNvPr id="5" name="Рисунок 4" descr="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33806" y="4675331"/>
            <a:ext cx="1894377" cy="1736513"/>
          </a:xfrm>
          <a:prstGeom prst="rect">
            <a:avLst/>
          </a:prstGeom>
        </p:spPr>
      </p:pic>
      <p:pic>
        <p:nvPicPr>
          <p:cNvPr id="8" name="Рисунок 7" descr="61f458a1bcf679cf14b06d6f019fa73bb0008af1_300x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24420" y="4677914"/>
            <a:ext cx="1818807" cy="1733930"/>
          </a:xfrm>
          <a:prstGeom prst="rect">
            <a:avLst/>
          </a:prstGeom>
        </p:spPr>
      </p:pic>
      <p:pic>
        <p:nvPicPr>
          <p:cNvPr id="9" name="Рисунок 8" descr="ima6666ges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28183" y="4675330"/>
            <a:ext cx="2067284" cy="1733930"/>
          </a:xfrm>
          <a:prstGeom prst="rect">
            <a:avLst/>
          </a:prstGeom>
        </p:spPr>
      </p:pic>
      <p:pic>
        <p:nvPicPr>
          <p:cNvPr id="11" name="Рисунок 10" descr="shoptop_log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75756" y="2423457"/>
            <a:ext cx="2919711" cy="1001044"/>
          </a:xfrm>
          <a:prstGeom prst="rect">
            <a:avLst/>
          </a:prstGeom>
        </p:spPr>
      </p:pic>
      <p:pic>
        <p:nvPicPr>
          <p:cNvPr id="12" name="Рисунок 11" descr="Banner_gut_Web_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49804" y="3429000"/>
            <a:ext cx="1245663" cy="1245663"/>
          </a:xfrm>
          <a:prstGeom prst="rect">
            <a:avLst/>
          </a:prstGeom>
        </p:spPr>
      </p:pic>
      <p:pic>
        <p:nvPicPr>
          <p:cNvPr id="14" name="Рисунок 13" descr="skidka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77820" y="3427085"/>
            <a:ext cx="1660882" cy="1245662"/>
          </a:xfrm>
          <a:prstGeom prst="rect">
            <a:avLst/>
          </a:prstGeom>
        </p:spPr>
      </p:pic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BB5A6814-D7AA-6C81-A759-1558BF41F30A}"/>
              </a:ext>
            </a:extLst>
          </p:cNvPr>
          <p:cNvSpPr/>
          <p:nvPr/>
        </p:nvSpPr>
        <p:spPr>
          <a:xfrm>
            <a:off x="4211960" y="0"/>
            <a:ext cx="4932040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i="1" dirty="0">
                <a:solidFill>
                  <a:schemeClr val="bg1"/>
                </a:solidFill>
              </a:rPr>
              <a:t>Програма лояльності</a:t>
            </a:r>
          </a:p>
        </p:txBody>
      </p:sp>
    </p:spTree>
    <p:extLst>
      <p:ext uri="{BB962C8B-B14F-4D97-AF65-F5344CB8AC3E}">
        <p14:creationId xmlns:p14="http://schemas.microsoft.com/office/powerpoint/2010/main" val="955914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5">
            <a:extLst>
              <a:ext uri="{FF2B5EF4-FFF2-40B4-BE49-F238E27FC236}">
                <a16:creationId xmlns:a16="http://schemas.microsoft.com/office/drawing/2014/main" id="{86403B45-88CE-64E2-4B34-510D0317079F}"/>
              </a:ext>
            </a:extLst>
          </p:cNvPr>
          <p:cNvSpPr txBox="1">
            <a:spLocks/>
          </p:cNvSpPr>
          <p:nvPr/>
        </p:nvSpPr>
        <p:spPr>
          <a:xfrm>
            <a:off x="823913" y="785813"/>
            <a:ext cx="7420495" cy="53794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uk-UA" sz="1200" dirty="0">
              <a:solidFill>
                <a:srgbClr val="000099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uk-UA" b="1" dirty="0">
                <a:solidFill>
                  <a:srgbClr val="000099"/>
                </a:solidFill>
              </a:rPr>
              <a:t>Можливості:</a:t>
            </a:r>
          </a:p>
          <a:p>
            <a:r>
              <a:rPr lang="uk-UA" dirty="0">
                <a:solidFill>
                  <a:srgbClr val="000099"/>
                </a:solidFill>
              </a:rPr>
              <a:t>Призначення різних політик знижок: за групою товарів, по клієнтах, групами клієнтів, на суму чека, на суму покупок клієнтів (накопичувальна), на номер чека, на кількість позицій, на набори товарів, за картками, за днями народження тощо.</a:t>
            </a:r>
          </a:p>
          <a:p>
            <a:r>
              <a:rPr lang="uk-UA" dirty="0">
                <a:solidFill>
                  <a:srgbClr val="000099"/>
                </a:solidFill>
              </a:rPr>
              <a:t>Надання знижок/бонусів клієнтам з призначеними тимчасовими умовами: дні, години, необмежено тощо.</a:t>
            </a:r>
          </a:p>
          <a:p>
            <a:r>
              <a:rPr lang="uk-UA" dirty="0">
                <a:solidFill>
                  <a:srgbClr val="000099"/>
                </a:solidFill>
              </a:rPr>
              <a:t>Надання знижок/бонусів на товари з призначеними тимчасовими умовами: дні, години, необмежено тощо.</a:t>
            </a:r>
          </a:p>
          <a:p>
            <a:r>
              <a:rPr lang="uk-UA" dirty="0">
                <a:solidFill>
                  <a:srgbClr val="000099"/>
                </a:solidFill>
              </a:rPr>
              <a:t>Можливість прив'язки декількох дисконтних або бонусних карток одному клієнту, декількох рахунків тощо.</a:t>
            </a:r>
          </a:p>
          <a:p>
            <a:r>
              <a:rPr lang="uk-UA" dirty="0">
                <a:solidFill>
                  <a:srgbClr val="000099"/>
                </a:solidFill>
              </a:rPr>
              <a:t>Можливість призначення заборони продажів за товарами, за часом тощо.</a:t>
            </a:r>
          </a:p>
          <a:p>
            <a:r>
              <a:rPr lang="uk-UA" dirty="0">
                <a:solidFill>
                  <a:srgbClr val="000099"/>
                </a:solidFill>
              </a:rPr>
              <a:t>Захист від зловживань</a:t>
            </a:r>
          </a:p>
          <a:p>
            <a:pPr>
              <a:buFont typeface="Arial" panose="020B0604020202020204" pitchFamily="34" charset="0"/>
              <a:buNone/>
            </a:pPr>
            <a:endParaRPr lang="uk-UA" sz="1600" dirty="0"/>
          </a:p>
          <a:p>
            <a:pPr>
              <a:buFont typeface="Arial" panose="020B0604020202020204" pitchFamily="34" charset="0"/>
              <a:buNone/>
            </a:pPr>
            <a:endParaRPr lang="uk-UA" sz="1600" dirty="0"/>
          </a:p>
          <a:p>
            <a:pPr>
              <a:buFont typeface="Arial" panose="020B0604020202020204" pitchFamily="34" charset="0"/>
              <a:buNone/>
            </a:pPr>
            <a:endParaRPr lang="uk-UA" sz="1400" b="1" dirty="0"/>
          </a:p>
          <a:p>
            <a:pPr>
              <a:buFont typeface="Arial" panose="020B0604020202020204" pitchFamily="34" charset="0"/>
              <a:buNone/>
            </a:pPr>
            <a:endParaRPr lang="uk-UA" sz="1400" b="1" dirty="0"/>
          </a:p>
          <a:p>
            <a:pPr>
              <a:buFont typeface="Arial" panose="020B0604020202020204" pitchFamily="34" charset="0"/>
              <a:buNone/>
            </a:pPr>
            <a:endParaRPr lang="uk-UA" dirty="0"/>
          </a:p>
        </p:txBody>
      </p:sp>
      <p:pic>
        <p:nvPicPr>
          <p:cNvPr id="4" name="Рисунок 3" descr="1298546853_1211947485_znak.jpg">
            <a:extLst>
              <a:ext uri="{FF2B5EF4-FFF2-40B4-BE49-F238E27FC236}">
                <a16:creationId xmlns:a16="http://schemas.microsoft.com/office/drawing/2014/main" id="{6E425766-C0A2-C8F2-2BBA-FD08B0C86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4460" y="5432213"/>
            <a:ext cx="1279948" cy="1279948"/>
          </a:xfrm>
          <a:prstGeom prst="rect">
            <a:avLst/>
          </a:pr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CCC483AB-5F31-AB73-2FE6-0EE21C15523B}"/>
              </a:ext>
            </a:extLst>
          </p:cNvPr>
          <p:cNvSpPr/>
          <p:nvPr/>
        </p:nvSpPr>
        <p:spPr>
          <a:xfrm>
            <a:off x="4211960" y="0"/>
            <a:ext cx="4932040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i="1" dirty="0">
                <a:solidFill>
                  <a:schemeClr val="bg1"/>
                </a:solidFill>
              </a:rPr>
              <a:t>Програма лояльності</a:t>
            </a:r>
          </a:p>
        </p:txBody>
      </p:sp>
    </p:spTree>
    <p:extLst>
      <p:ext uri="{BB962C8B-B14F-4D97-AF65-F5344CB8AC3E}">
        <p14:creationId xmlns:p14="http://schemas.microsoft.com/office/powerpoint/2010/main" val="581338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dur="5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9C759F-1C80-E956-A65E-7C8089B582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36712"/>
            <a:ext cx="6978352" cy="37450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750CA0-786A-1714-6ED6-9789743D8A0F}"/>
              </a:ext>
            </a:extLst>
          </p:cNvPr>
          <p:cNvSpPr txBox="1"/>
          <p:nvPr/>
        </p:nvSpPr>
        <p:spPr>
          <a:xfrm>
            <a:off x="899592" y="4581761"/>
            <a:ext cx="606608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50" dirty="0"/>
              <a:t>«1» - шапка таблиці ЗАХОДІВ </a:t>
            </a:r>
          </a:p>
          <a:p>
            <a:r>
              <a:rPr lang="uk-UA" sz="1050" dirty="0"/>
              <a:t>«2» - «НОВИЙ ЗАХІД» - створення нового заходу</a:t>
            </a:r>
          </a:p>
          <a:p>
            <a:r>
              <a:rPr lang="uk-UA" sz="1050" dirty="0"/>
              <a:t>«3» - «ВСІ ПРАВИЛА» - виведення переліку всіх правил-знижок (з усіх заходів) з фільтром</a:t>
            </a:r>
          </a:p>
          <a:p>
            <a:r>
              <a:rPr lang="uk-UA" sz="1050" dirty="0"/>
              <a:t>«4» - кнопка редагування ЗАХОДУ</a:t>
            </a:r>
          </a:p>
          <a:p>
            <a:r>
              <a:rPr lang="uk-UA" sz="1050" dirty="0"/>
              <a:t>«5» - рядок з даними заходу, натискання на захід переводить користувача на список правил ЗАХОДУ</a:t>
            </a:r>
          </a:p>
          <a:p>
            <a:r>
              <a:rPr lang="uk-UA" sz="1050" dirty="0"/>
              <a:t>«9» - перехід на іншу сторінку таблиці ЗАХОДІВ і налаштування відображення кількості рядків</a:t>
            </a:r>
          </a:p>
          <a:p>
            <a:r>
              <a:rPr lang="uk-UA" sz="1050" dirty="0"/>
              <a:t>«10» – взаємодія правил, МАТРИЦЯ ЗНИЖОК (МАТРИЦЯ ЛОЯЛЬНОСТІ)</a:t>
            </a:r>
          </a:p>
          <a:p>
            <a:r>
              <a:rPr lang="uk-UA" sz="1050" dirty="0"/>
              <a:t>Активність заходів виділена квітами:</a:t>
            </a:r>
          </a:p>
          <a:p>
            <a:r>
              <a:rPr lang="uk-UA" sz="1050" dirty="0"/>
              <a:t>«6» – БІРЮЗОВИЙ – Захід неактивний «за календарем»</a:t>
            </a:r>
          </a:p>
          <a:p>
            <a:r>
              <a:rPr lang="uk-UA" sz="1050" dirty="0"/>
              <a:t>«7» – ЧЕРВОНИЙ – Захід не активний (вимкнено вручну)</a:t>
            </a:r>
          </a:p>
          <a:p>
            <a:r>
              <a:rPr lang="uk-UA" sz="1050" dirty="0"/>
              <a:t>«8» – БІЛИЙ – Захід активний</a:t>
            </a:r>
          </a:p>
          <a:p>
            <a:r>
              <a:rPr lang="uk-UA" sz="1050" dirty="0"/>
              <a:t>СІРИЙ – Захід, яку вказує курсор, тобто. активне зараз для входу (на кліку миші).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798F7B8B-6336-E38C-DA4D-2ABFECD4103E}"/>
              </a:ext>
            </a:extLst>
          </p:cNvPr>
          <p:cNvSpPr/>
          <p:nvPr/>
        </p:nvSpPr>
        <p:spPr>
          <a:xfrm>
            <a:off x="4211960" y="0"/>
            <a:ext cx="4932040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i="1" dirty="0">
                <a:solidFill>
                  <a:schemeClr val="bg1"/>
                </a:solidFill>
              </a:rPr>
              <a:t>Програма лояльності</a:t>
            </a:r>
          </a:p>
        </p:txBody>
      </p:sp>
    </p:spTree>
    <p:extLst>
      <p:ext uri="{BB962C8B-B14F-4D97-AF65-F5344CB8AC3E}">
        <p14:creationId xmlns:p14="http://schemas.microsoft.com/office/powerpoint/2010/main" val="15902946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750CA0-786A-1714-6ED6-9789743D8A0F}"/>
              </a:ext>
            </a:extLst>
          </p:cNvPr>
          <p:cNvSpPr txBox="1"/>
          <p:nvPr/>
        </p:nvSpPr>
        <p:spPr>
          <a:xfrm>
            <a:off x="611560" y="1052736"/>
            <a:ext cx="33774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rgbClr val="000099"/>
                </a:solidFill>
              </a:rPr>
              <a:t>ЗНИЖКИ: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sz="1600" dirty="0">
                <a:solidFill>
                  <a:srgbClr val="000099"/>
                </a:solidFill>
              </a:rPr>
              <a:t>Багато існуючих шаблонів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sz="1600" dirty="0">
                <a:solidFill>
                  <a:srgbClr val="000099"/>
                </a:solidFill>
              </a:rPr>
              <a:t>Можливість швидкого додавання шаблонів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sz="1600" dirty="0">
                <a:solidFill>
                  <a:srgbClr val="000099"/>
                </a:solidFill>
              </a:rPr>
              <a:t>Можливість самостійного додавання шаблонів</a:t>
            </a:r>
          </a:p>
          <a:p>
            <a:pPr marL="285750" indent="-285750">
              <a:buFont typeface="Wingdings" pitchFamily="2" charset="2"/>
              <a:buChar char="Ø"/>
            </a:pPr>
            <a:endParaRPr lang="uk-UA" sz="1600" dirty="0">
              <a:solidFill>
                <a:srgbClr val="000099"/>
              </a:solidFill>
            </a:endParaRPr>
          </a:p>
          <a:p>
            <a:r>
              <a:rPr lang="uk-UA" sz="1600" dirty="0">
                <a:solidFill>
                  <a:srgbClr val="000099"/>
                </a:solidFill>
              </a:rPr>
              <a:t>ДОДАТКОВО: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sz="1600" dirty="0">
                <a:solidFill>
                  <a:srgbClr val="000099"/>
                </a:solidFill>
              </a:rPr>
              <a:t>Купони (генерація, друк та ін.)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sz="1600" dirty="0">
                <a:solidFill>
                  <a:srgbClr val="000099"/>
                </a:solidFill>
              </a:rPr>
              <a:t>Сертифікати (генерація, поповнення та ін.)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sz="1600" dirty="0">
                <a:solidFill>
                  <a:srgbClr val="000099"/>
                </a:solidFill>
              </a:rPr>
              <a:t>Динамічні списки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C26AC2-88FF-855D-8F97-CB4CD91AF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040" y="908720"/>
            <a:ext cx="3997965" cy="5256584"/>
          </a:xfrm>
          <a:prstGeom prst="rect">
            <a:avLst/>
          </a:pr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FDABFDC0-0B2B-0F24-BC39-CE204AD085DE}"/>
              </a:ext>
            </a:extLst>
          </p:cNvPr>
          <p:cNvSpPr/>
          <p:nvPr/>
        </p:nvSpPr>
        <p:spPr>
          <a:xfrm>
            <a:off x="4211960" y="0"/>
            <a:ext cx="4932040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i="1" dirty="0">
                <a:solidFill>
                  <a:schemeClr val="bg1"/>
                </a:solidFill>
              </a:rPr>
              <a:t>Програма лояльності</a:t>
            </a:r>
          </a:p>
        </p:txBody>
      </p:sp>
    </p:spTree>
    <p:extLst>
      <p:ext uri="{BB962C8B-B14F-4D97-AF65-F5344CB8AC3E}">
        <p14:creationId xmlns:p14="http://schemas.microsoft.com/office/powerpoint/2010/main" val="949052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750CA0-786A-1714-6ED6-9789743D8A0F}"/>
              </a:ext>
            </a:extLst>
          </p:cNvPr>
          <p:cNvSpPr txBox="1"/>
          <p:nvPr/>
        </p:nvSpPr>
        <p:spPr>
          <a:xfrm>
            <a:off x="755576" y="836712"/>
            <a:ext cx="7121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rgbClr val="000099"/>
                </a:solidFill>
              </a:rPr>
              <a:t>Зручний механізм керування взаємодією знижок – МАТРИЦЯ ЛОЯЛЬНОСТІ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F8716E-C488-E546-2CEA-A36AD13553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69060"/>
            <a:ext cx="7772400" cy="3723685"/>
          </a:xfrm>
          <a:prstGeom prst="rect">
            <a:avLst/>
          </a:prstGeom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76F14AF3-49D8-0F76-8187-41F97D86C22D}"/>
              </a:ext>
            </a:extLst>
          </p:cNvPr>
          <p:cNvSpPr/>
          <p:nvPr/>
        </p:nvSpPr>
        <p:spPr>
          <a:xfrm>
            <a:off x="4211960" y="0"/>
            <a:ext cx="4932040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i="1" dirty="0">
                <a:solidFill>
                  <a:schemeClr val="bg1"/>
                </a:solidFill>
              </a:rPr>
              <a:t>Програма лояльності</a:t>
            </a:r>
          </a:p>
        </p:txBody>
      </p:sp>
    </p:spTree>
    <p:extLst>
      <p:ext uri="{BB962C8B-B14F-4D97-AF65-F5344CB8AC3E}">
        <p14:creationId xmlns:p14="http://schemas.microsoft.com/office/powerpoint/2010/main" val="3979451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750CA0-786A-1714-6ED6-9789743D8A0F}"/>
              </a:ext>
            </a:extLst>
          </p:cNvPr>
          <p:cNvSpPr txBox="1"/>
          <p:nvPr/>
        </p:nvSpPr>
        <p:spPr>
          <a:xfrm>
            <a:off x="179512" y="2420888"/>
            <a:ext cx="3168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uk-UA" sz="1600" dirty="0">
                <a:solidFill>
                  <a:srgbClr val="000099"/>
                </a:solidFill>
              </a:rPr>
              <a:t>Створення нових звітів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sz="1600" dirty="0">
                <a:solidFill>
                  <a:srgbClr val="000099"/>
                </a:solidFill>
              </a:rPr>
              <a:t>Редагування звітів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sz="1600" dirty="0">
                <a:solidFill>
                  <a:srgbClr val="000099"/>
                </a:solidFill>
              </a:rPr>
              <a:t>Права доступу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sz="1600" dirty="0">
                <a:solidFill>
                  <a:srgbClr val="000099"/>
                </a:solidFill>
              </a:rPr>
              <a:t>Збереження даних в </a:t>
            </a:r>
            <a:r>
              <a:rPr lang="en-US" sz="1600" dirty="0">
                <a:solidFill>
                  <a:srgbClr val="000099"/>
                </a:solidFill>
              </a:rPr>
              <a:t>csv-</a:t>
            </a:r>
            <a:r>
              <a:rPr lang="uk-UA" sz="1600" dirty="0">
                <a:solidFill>
                  <a:srgbClr val="000099"/>
                </a:solidFill>
              </a:rPr>
              <a:t>форматі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C7E610-59B5-896E-3E5F-6E035334B01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491880" y="1369060"/>
            <a:ext cx="4779854" cy="3672408"/>
          </a:xfrm>
          <a:prstGeom prst="rect">
            <a:avLst/>
          </a:prstGeo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75DFF9C2-356C-3606-AAA9-9AF8B9E05A8B}"/>
              </a:ext>
            </a:extLst>
          </p:cNvPr>
          <p:cNvSpPr/>
          <p:nvPr/>
        </p:nvSpPr>
        <p:spPr>
          <a:xfrm>
            <a:off x="5148064" y="0"/>
            <a:ext cx="3995936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i="1" dirty="0">
                <a:solidFill>
                  <a:schemeClr val="bg1"/>
                </a:solidFill>
              </a:rPr>
              <a:t>МОДУЛЬ ЗВІТІВ</a:t>
            </a:r>
          </a:p>
        </p:txBody>
      </p:sp>
    </p:spTree>
    <p:extLst>
      <p:ext uri="{BB962C8B-B14F-4D97-AF65-F5344CB8AC3E}">
        <p14:creationId xmlns:p14="http://schemas.microsoft.com/office/powerpoint/2010/main" val="3356183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96D826-F58B-4F38-8114-398D16558E63}"/>
              </a:ext>
            </a:extLst>
          </p:cNvPr>
          <p:cNvSpPr txBox="1"/>
          <p:nvPr/>
        </p:nvSpPr>
        <p:spPr>
          <a:xfrm>
            <a:off x="971600" y="642918"/>
            <a:ext cx="637337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000099"/>
                </a:solidFill>
              </a:rPr>
              <a:t>Деякі з попередньо встановлених звітів: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rgbClr val="000099"/>
                </a:solidFill>
              </a:rPr>
              <a:t>Звірка за </a:t>
            </a:r>
            <a:r>
              <a:rPr lang="uk-UA" sz="1600" dirty="0" err="1">
                <a:solidFill>
                  <a:srgbClr val="000099"/>
                </a:solidFill>
              </a:rPr>
              <a:t>Z</a:t>
            </a:r>
            <a:r>
              <a:rPr lang="uk-UA" sz="1600" dirty="0">
                <a:solidFill>
                  <a:srgbClr val="000099"/>
                </a:solidFill>
              </a:rPr>
              <a:t>-звітами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rgbClr val="000099"/>
                </a:solidFill>
              </a:rPr>
              <a:t>Інформація про артикул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rgbClr val="000099"/>
                </a:solidFill>
              </a:rPr>
              <a:t>Інформація по чеку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rgbClr val="000099"/>
                </a:solidFill>
              </a:rPr>
              <a:t>Продаж артикулу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rgbClr val="000099"/>
                </a:solidFill>
              </a:rPr>
              <a:t>Реєстр чеків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rgbClr val="000099"/>
                </a:solidFill>
              </a:rPr>
              <a:t>Звіт з дій касирів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rgbClr val="000099"/>
                </a:solidFill>
              </a:rPr>
              <a:t>Обороти за період з товарами, підсумками та середнім чеком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rgbClr val="000099"/>
                </a:solidFill>
              </a:rPr>
              <a:t>Звіт щодо спрацювання акцій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rgbClr val="000099"/>
                </a:solidFill>
              </a:rPr>
              <a:t>Продуктивність касирів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rgbClr val="000099"/>
                </a:solidFill>
              </a:rPr>
              <a:t>Контроль використання бонусних карток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rgbClr val="000099"/>
                </a:solidFill>
              </a:rPr>
              <a:t>Рух коштів з бонусного рахунку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rgbClr val="000099"/>
                </a:solidFill>
              </a:rPr>
              <a:t>Пошук чека за параметрами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rgbClr val="000099"/>
                </a:solidFill>
              </a:rPr>
              <a:t>Продаж груп товарів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rgbClr val="000099"/>
                </a:solidFill>
              </a:rPr>
              <a:t>Оборот по дисконтах за період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rgbClr val="000099"/>
                </a:solidFill>
              </a:rPr>
              <a:t>Активність карток за період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rgbClr val="000099"/>
                </a:solidFill>
              </a:rPr>
              <a:t>Неактивні картки покупців за період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rgbClr val="000099"/>
                </a:solidFill>
              </a:rPr>
              <a:t>інші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uk-UA" sz="1600" dirty="0">
              <a:solidFill>
                <a:srgbClr val="000099"/>
              </a:solidFill>
            </a:endParaRPr>
          </a:p>
          <a:p>
            <a:pPr lvl="0"/>
            <a:r>
              <a:rPr lang="uk-UA" sz="1600" i="1" dirty="0">
                <a:solidFill>
                  <a:srgbClr val="000099"/>
                </a:solidFill>
              </a:rPr>
              <a:t>Список постійно розширюється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64814F5B-311B-6CDE-5DF1-C3187FA862F7}"/>
              </a:ext>
            </a:extLst>
          </p:cNvPr>
          <p:cNvSpPr/>
          <p:nvPr/>
        </p:nvSpPr>
        <p:spPr>
          <a:xfrm>
            <a:off x="5148064" y="0"/>
            <a:ext cx="3995936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i="1" dirty="0">
                <a:solidFill>
                  <a:schemeClr val="bg1"/>
                </a:solidFill>
              </a:rPr>
              <a:t>МОДУЛЬ ЗВІТІВ</a:t>
            </a:r>
          </a:p>
        </p:txBody>
      </p:sp>
    </p:spTree>
    <p:extLst>
      <p:ext uri="{BB962C8B-B14F-4D97-AF65-F5344CB8AC3E}">
        <p14:creationId xmlns:p14="http://schemas.microsoft.com/office/powerpoint/2010/main" val="2813748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Ð°ÑÑÐ¸Ð½ÐºÐ¸ Ð¿Ð¾ Ð·Ð°Ð¿ÑÐ¾ÑÑ Ð¿ÑÐ¾ÑÐµÑÑÐ¸Ð½Ð³Ð¾Ð²ÑÐ¹ ÑÐµÐ½ÑÑ">
            <a:extLst>
              <a:ext uri="{FF2B5EF4-FFF2-40B4-BE49-F238E27FC236}">
                <a16:creationId xmlns:a16="http://schemas.microsoft.com/office/drawing/2014/main" id="{A3E00680-88FF-8D8B-49E2-2B35E5FEA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625572"/>
            <a:ext cx="3242642" cy="154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одержимое 2">
            <a:extLst>
              <a:ext uri="{FF2B5EF4-FFF2-40B4-BE49-F238E27FC236}">
                <a16:creationId xmlns:a16="http://schemas.microsoft.com/office/drawing/2014/main" id="{4C16BEA3-4456-89BF-A6CF-068AED4DBDF8}"/>
              </a:ext>
            </a:extLst>
          </p:cNvPr>
          <p:cNvSpPr txBox="1">
            <a:spLocks/>
          </p:cNvSpPr>
          <p:nvPr/>
        </p:nvSpPr>
        <p:spPr>
          <a:xfrm>
            <a:off x="609376" y="1625572"/>
            <a:ext cx="7925247" cy="45478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SzPct val="125000"/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r>
              <a:rPr lang="uk-UA" sz="2600" b="1" dirty="0">
                <a:solidFill>
                  <a:srgbClr val="000099"/>
                </a:solidFill>
              </a:rPr>
              <a:t>Кореневий процесинговий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r>
              <a:rPr lang="uk-UA" sz="2600" b="1" dirty="0">
                <a:solidFill>
                  <a:srgbClr val="000099"/>
                </a:solidFill>
              </a:rPr>
              <a:t>Сервер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endParaRPr lang="uk-UA" sz="2200" b="1" dirty="0">
              <a:solidFill>
                <a:srgbClr val="000099"/>
              </a:solidFill>
            </a:endParaRPr>
          </a:p>
          <a:p>
            <a:pPr>
              <a:defRPr/>
            </a:pPr>
            <a:r>
              <a:rPr lang="uk-UA" sz="1600" b="1" dirty="0">
                <a:solidFill>
                  <a:schemeClr val="tx2"/>
                </a:solidFill>
              </a:rPr>
              <a:t>Сервіс створення рахунків та прив'язка до клієнта</a:t>
            </a:r>
          </a:p>
          <a:p>
            <a:pPr>
              <a:defRPr/>
            </a:pPr>
            <a:r>
              <a:rPr lang="uk-UA" sz="1600" b="1" dirty="0">
                <a:solidFill>
                  <a:schemeClr val="tx2"/>
                </a:solidFill>
              </a:rPr>
              <a:t>Забезпечує централізоване оновлення рахунків клієнтів на основі документів зміни рахунків, вивантажених із зовнішньої системи</a:t>
            </a:r>
          </a:p>
          <a:p>
            <a:pPr>
              <a:defRPr/>
            </a:pPr>
            <a:r>
              <a:rPr lang="uk-UA" sz="1600" b="1" dirty="0">
                <a:solidFill>
                  <a:schemeClr val="tx2"/>
                </a:solidFill>
              </a:rPr>
              <a:t>Виконує платіжні транзакції по рахунках клієнтів на запит від кас</a:t>
            </a:r>
          </a:p>
          <a:p>
            <a:pPr>
              <a:defRPr/>
            </a:pPr>
            <a:r>
              <a:rPr lang="uk-UA" sz="1600" b="1" dirty="0">
                <a:solidFill>
                  <a:schemeClr val="tx2"/>
                </a:solidFill>
              </a:rPr>
              <a:t>Синхронізація з кореневим сервером даних. Отримання даних про клієнтів, отримання дисконтних карток, документів поновлення рахунків клієнтів, даних про нараховані бонуси та заявок на створення/зміну параметрів рахунку</a:t>
            </a:r>
          </a:p>
          <a:p>
            <a:pPr>
              <a:defRPr/>
            </a:pPr>
            <a:r>
              <a:rPr lang="uk-UA" sz="1600" b="1" dirty="0">
                <a:solidFill>
                  <a:schemeClr val="tx2"/>
                </a:solidFill>
              </a:rPr>
              <a:t>Періодично виконує очищення застарілих транзакцій згідно з налаштуваннями системи.</a:t>
            </a:r>
          </a:p>
          <a:p>
            <a:pPr>
              <a:defRPr/>
            </a:pPr>
            <a:r>
              <a:rPr lang="uk-UA" sz="1600" b="1" dirty="0">
                <a:solidFill>
                  <a:schemeClr val="tx2"/>
                </a:solidFill>
              </a:rPr>
              <a:t>Реалізує механізм поповнення рахунків клієнтів щодо нарахування бонусів</a:t>
            </a:r>
            <a:endParaRPr lang="uk-UA" sz="1600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uk-UA" sz="1200" dirty="0"/>
          </a:p>
          <a:p>
            <a:pPr>
              <a:buFont typeface="Arial" panose="020B0604020202020204" pitchFamily="34" charset="0"/>
              <a:buNone/>
              <a:defRPr/>
            </a:pPr>
            <a:endParaRPr lang="uk-UA" sz="1200" dirty="0"/>
          </a:p>
          <a:p>
            <a:pPr>
              <a:buFont typeface="Arial" panose="020B0604020202020204" pitchFamily="34" charset="0"/>
              <a:buNone/>
              <a:defRPr/>
            </a:pPr>
            <a:endParaRPr lang="uk-UA" sz="1200" dirty="0"/>
          </a:p>
          <a:p>
            <a:pPr>
              <a:buFont typeface="Arial" panose="020B0604020202020204" pitchFamily="34" charset="0"/>
              <a:buNone/>
              <a:defRPr/>
            </a:pPr>
            <a:endParaRPr lang="uk-UA" sz="1200" dirty="0"/>
          </a:p>
          <a:p>
            <a:pPr>
              <a:buFont typeface="Arial" panose="020B0604020202020204" pitchFamily="34" charset="0"/>
              <a:buNone/>
              <a:defRPr/>
            </a:pPr>
            <a:endParaRPr lang="uk-UA" sz="1200" dirty="0"/>
          </a:p>
          <a:p>
            <a:pPr>
              <a:buFont typeface="Arial" panose="020B0604020202020204" pitchFamily="34" charset="0"/>
              <a:buNone/>
              <a:defRPr/>
            </a:pPr>
            <a:endParaRPr lang="uk-UA" sz="1200" dirty="0"/>
          </a:p>
          <a:p>
            <a:pPr>
              <a:defRPr/>
            </a:pPr>
            <a:endParaRPr lang="uk-UA" sz="1200" dirty="0"/>
          </a:p>
          <a:p>
            <a:pPr>
              <a:buFont typeface="Arial" panose="020B0604020202020204" pitchFamily="34" charset="0"/>
              <a:buNone/>
              <a:defRPr/>
            </a:pPr>
            <a:endParaRPr lang="uk-UA" sz="1200" dirty="0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04863D2A-B79D-55E0-30B0-C90CB9B591E8}"/>
              </a:ext>
            </a:extLst>
          </p:cNvPr>
          <p:cNvSpPr/>
          <p:nvPr/>
        </p:nvSpPr>
        <p:spPr>
          <a:xfrm>
            <a:off x="4572000" y="0"/>
            <a:ext cx="4572000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chemeClr val="bg1"/>
                </a:solidFill>
              </a:rPr>
              <a:t>Процессинговый центр</a:t>
            </a:r>
          </a:p>
        </p:txBody>
      </p:sp>
    </p:spTree>
    <p:extLst>
      <p:ext uri="{BB962C8B-B14F-4D97-AF65-F5344CB8AC3E}">
        <p14:creationId xmlns:p14="http://schemas.microsoft.com/office/powerpoint/2010/main" val="1374890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4294967295"/>
          </p:nvPr>
        </p:nvSpPr>
        <p:spPr>
          <a:xfrm>
            <a:off x="467544" y="1340768"/>
            <a:ext cx="7872413" cy="4525962"/>
          </a:xfrm>
        </p:spPr>
        <p:txBody>
          <a:bodyPr rtlCol="0">
            <a:normAutofit/>
          </a:bodyPr>
          <a:lstStyle/>
          <a:p>
            <a:pPr fontAlgn="auto">
              <a:buFont typeface="Wingdings" pitchFamily="2" charset="2"/>
              <a:buChar char="Ø"/>
              <a:defRPr/>
            </a:pPr>
            <a:r>
              <a:rPr lang="uk-UA" b="1" dirty="0">
                <a:solidFill>
                  <a:srgbClr val="000099"/>
                </a:solidFill>
              </a:rPr>
              <a:t>Сервер даних та модуль керування системою:</a:t>
            </a:r>
            <a:br>
              <a:rPr lang="uk-UA" b="1" dirty="0">
                <a:solidFill>
                  <a:srgbClr val="000099"/>
                </a:solidFill>
              </a:rPr>
            </a:br>
            <a:r>
              <a:rPr lang="uk-UA" sz="2800" b="1" i="1" dirty="0">
                <a:solidFill>
                  <a:srgbClr val="000099"/>
                </a:solidFill>
              </a:rPr>
              <a:t>Налаштування акцій. Система повідомлень. Довідники. Налаштування торговельної мережі, магазинів, кас</a:t>
            </a:r>
            <a:endParaRPr lang="uk-UA" b="1" dirty="0">
              <a:solidFill>
                <a:srgbClr val="000099"/>
              </a:solidFill>
            </a:endParaRPr>
          </a:p>
          <a:p>
            <a:pPr fontAlgn="auto"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uk-UA" b="1" dirty="0">
                <a:solidFill>
                  <a:srgbClr val="000099"/>
                </a:solidFill>
              </a:rPr>
              <a:t>Робоче місце касира</a:t>
            </a:r>
          </a:p>
          <a:p>
            <a:pPr fontAlgn="auto"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uk-UA" b="1" dirty="0">
                <a:solidFill>
                  <a:srgbClr val="000099"/>
                </a:solidFill>
              </a:rPr>
              <a:t>Каса самообслуговування</a:t>
            </a:r>
          </a:p>
          <a:p>
            <a:pPr fontAlgn="auto"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uk-UA" b="1" dirty="0">
                <a:solidFill>
                  <a:srgbClr val="000099"/>
                </a:solidFill>
              </a:rPr>
              <a:t>Ваговий сервер</a:t>
            </a:r>
          </a:p>
          <a:p>
            <a:pPr fontAlgn="auto"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uk-UA" b="1" dirty="0">
                <a:solidFill>
                  <a:srgbClr val="000099"/>
                </a:solidFill>
              </a:rPr>
              <a:t>Процесинговий центр</a:t>
            </a:r>
          </a:p>
          <a:p>
            <a:pPr fontAlgn="auto"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uk-UA" b="1" dirty="0">
                <a:solidFill>
                  <a:srgbClr val="000099"/>
                </a:solidFill>
              </a:rPr>
              <a:t>АРІ для інтеграції зовнішніх систем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500562" y="0"/>
            <a:ext cx="4643438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rPr>
              <a:t>МОДУЛЬНІСТЬ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Содержимое 2"/>
          <p:cNvSpPr>
            <a:spLocks noGrp="1"/>
          </p:cNvSpPr>
          <p:nvPr>
            <p:ph idx="4294967295"/>
          </p:nvPr>
        </p:nvSpPr>
        <p:spPr>
          <a:xfrm>
            <a:off x="0" y="909638"/>
            <a:ext cx="4857750" cy="1511300"/>
          </a:xfrm>
        </p:spPr>
        <p:txBody>
          <a:bodyPr>
            <a:normAutofit fontScale="92500" lnSpcReduction="10000"/>
          </a:bodyPr>
          <a:lstStyle/>
          <a:p>
            <a:pPr>
              <a:buFont typeface="Arial" charset="0"/>
              <a:buNone/>
            </a:pPr>
            <a:r>
              <a:rPr lang="uk-UA" sz="1800" b="1" dirty="0">
                <a:solidFill>
                  <a:srgbClr val="000099"/>
                </a:solidFill>
              </a:rPr>
              <a:t>Програмування ваг з </a:t>
            </a:r>
            <a:r>
              <a:rPr lang="uk-UA" sz="1800" b="1" dirty="0" err="1">
                <a:solidFill>
                  <a:srgbClr val="000099"/>
                </a:solidFill>
              </a:rPr>
              <a:t>чекодруком</a:t>
            </a:r>
            <a:r>
              <a:rPr lang="uk-UA" sz="1800" b="1" dirty="0">
                <a:solidFill>
                  <a:srgbClr val="000099"/>
                </a:solidFill>
              </a:rPr>
              <a:t>:</a:t>
            </a:r>
          </a:p>
          <a:p>
            <a:pPr>
              <a:buFont typeface="Wingdings" pitchFamily="2" charset="2"/>
              <a:buChar char="ü"/>
            </a:pPr>
            <a:r>
              <a:rPr lang="uk-UA" sz="1600" b="1" dirty="0">
                <a:solidFill>
                  <a:srgbClr val="000099"/>
                </a:solidFill>
              </a:rPr>
              <a:t>Товари/ціни</a:t>
            </a:r>
          </a:p>
          <a:p>
            <a:pPr>
              <a:buFont typeface="Wingdings" pitchFamily="2" charset="2"/>
              <a:buChar char="ü"/>
            </a:pPr>
            <a:r>
              <a:rPr lang="uk-UA" sz="1600" b="1" dirty="0">
                <a:solidFill>
                  <a:srgbClr val="000099"/>
                </a:solidFill>
              </a:rPr>
              <a:t>Додатковий опис товарів</a:t>
            </a:r>
          </a:p>
          <a:p>
            <a:pPr>
              <a:buFont typeface="Wingdings" pitchFamily="2" charset="2"/>
              <a:buChar char="ü"/>
            </a:pPr>
            <a:r>
              <a:rPr lang="uk-UA" sz="1600" b="1" dirty="0">
                <a:solidFill>
                  <a:srgbClr val="000099"/>
                </a:solidFill>
              </a:rPr>
              <a:t>Термін придатності</a:t>
            </a:r>
          </a:p>
          <a:p>
            <a:pPr>
              <a:buFont typeface="Wingdings" pitchFamily="2" charset="2"/>
              <a:buChar char="ü"/>
            </a:pPr>
            <a:r>
              <a:rPr lang="uk-UA" sz="1500" b="1" dirty="0">
                <a:solidFill>
                  <a:srgbClr val="000099"/>
                </a:solidFill>
              </a:rPr>
              <a:t>Програмування ваг самообслуговування</a:t>
            </a:r>
          </a:p>
        </p:txBody>
      </p:sp>
      <p:sp>
        <p:nvSpPr>
          <p:cNvPr id="14352" name="Text Box 9"/>
          <p:cNvSpPr txBox="1">
            <a:spLocks noChangeArrowheads="1"/>
          </p:cNvSpPr>
          <p:nvPr/>
        </p:nvSpPr>
        <p:spPr bwMode="auto">
          <a:xfrm>
            <a:off x="5429250" y="2857500"/>
            <a:ext cx="1571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3" name="Text Box 9"/>
          <p:cNvSpPr txBox="1">
            <a:spLocks noChangeArrowheads="1"/>
          </p:cNvSpPr>
          <p:nvPr/>
        </p:nvSpPr>
        <p:spPr bwMode="auto">
          <a:xfrm>
            <a:off x="5429250" y="2857500"/>
            <a:ext cx="17859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 sz="1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Картинки по запросу весы с чекопечатью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798" y="852359"/>
            <a:ext cx="18192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458277"/>
            <a:ext cx="2733937" cy="24771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49" y="2795918"/>
            <a:ext cx="4717268" cy="3151826"/>
          </a:xfrm>
          <a:prstGeom prst="rect">
            <a:avLst/>
          </a:prstGeo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91F05672-79BE-C7CA-A307-311D88F40D59}"/>
              </a:ext>
            </a:extLst>
          </p:cNvPr>
          <p:cNvSpPr/>
          <p:nvPr/>
        </p:nvSpPr>
        <p:spPr>
          <a:xfrm>
            <a:off x="5292080" y="0"/>
            <a:ext cx="3851920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chemeClr val="bg1"/>
                </a:solidFill>
              </a:rPr>
              <a:t>Менеджер ваг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Содержимое 2"/>
          <p:cNvSpPr>
            <a:spLocks noGrp="1"/>
          </p:cNvSpPr>
          <p:nvPr>
            <p:ph idx="4294967295"/>
          </p:nvPr>
        </p:nvSpPr>
        <p:spPr>
          <a:xfrm>
            <a:off x="488670" y="1844824"/>
            <a:ext cx="4857750" cy="2157412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uk-UA" sz="1800" b="1" dirty="0">
                <a:solidFill>
                  <a:srgbClr val="000099"/>
                </a:solidFill>
              </a:rPr>
              <a:t>Інтеграція </a:t>
            </a:r>
            <a:r>
              <a:rPr lang="uk-UA" sz="1800" b="1" dirty="0" err="1">
                <a:solidFill>
                  <a:srgbClr val="000099"/>
                </a:solidFill>
              </a:rPr>
              <a:t>прайс-чекерів</a:t>
            </a:r>
            <a:r>
              <a:rPr lang="uk-UA" sz="1800" b="1" dirty="0">
                <a:solidFill>
                  <a:srgbClr val="000099"/>
                </a:solidFill>
              </a:rPr>
              <a:t> (</a:t>
            </a:r>
            <a:r>
              <a:rPr lang="uk-UA" sz="1800" b="1" dirty="0" err="1">
                <a:solidFill>
                  <a:srgbClr val="000099"/>
                </a:solidFill>
              </a:rPr>
              <a:t>інфокіосків</a:t>
            </a:r>
            <a:r>
              <a:rPr lang="uk-UA" sz="1800" b="1" dirty="0">
                <a:solidFill>
                  <a:srgbClr val="000099"/>
                </a:solidFill>
              </a:rPr>
              <a:t>)</a:t>
            </a:r>
          </a:p>
          <a:p>
            <a:pPr>
              <a:buFont typeface="Wingdings" pitchFamily="2" charset="2"/>
              <a:buChar char="ü"/>
            </a:pPr>
            <a:r>
              <a:rPr lang="uk-UA" sz="1600" b="1" dirty="0">
                <a:solidFill>
                  <a:srgbClr val="000099"/>
                </a:solidFill>
              </a:rPr>
              <a:t>інтеграція з існуючими рішеннями (</a:t>
            </a:r>
            <a:r>
              <a:rPr lang="en" sz="1600" b="1" dirty="0">
                <a:solidFill>
                  <a:srgbClr val="000099"/>
                </a:solidFill>
              </a:rPr>
              <a:t>Windows CE, Linux </a:t>
            </a:r>
            <a:r>
              <a:rPr lang="uk-UA" sz="1600" b="1" dirty="0">
                <a:solidFill>
                  <a:srgbClr val="000099"/>
                </a:solidFill>
              </a:rPr>
              <a:t>та ін.).</a:t>
            </a:r>
          </a:p>
          <a:p>
            <a:pPr>
              <a:buFont typeface="Wingdings" pitchFamily="2" charset="2"/>
              <a:buChar char="ü"/>
            </a:pPr>
            <a:r>
              <a:rPr lang="uk-UA" sz="1600" b="1" dirty="0">
                <a:solidFill>
                  <a:srgbClr val="000099"/>
                </a:solidFill>
              </a:rPr>
              <a:t>інтеграція з рішеннями з урахуванням </a:t>
            </a:r>
            <a:r>
              <a:rPr lang="en" sz="1600" b="1" dirty="0">
                <a:solidFill>
                  <a:srgbClr val="000099"/>
                </a:solidFill>
              </a:rPr>
              <a:t>Apple (iOS).</a:t>
            </a:r>
          </a:p>
          <a:p>
            <a:pPr>
              <a:buFont typeface="Wingdings" pitchFamily="2" charset="2"/>
              <a:buChar char="ü"/>
            </a:pPr>
            <a:r>
              <a:rPr lang="uk-UA" sz="1600" b="1" dirty="0">
                <a:solidFill>
                  <a:srgbClr val="000099"/>
                </a:solidFill>
              </a:rPr>
              <a:t>власне рішення – </a:t>
            </a:r>
            <a:r>
              <a:rPr lang="uk-UA" sz="1600" b="1" dirty="0" err="1">
                <a:solidFill>
                  <a:srgbClr val="000099"/>
                </a:solidFill>
              </a:rPr>
              <a:t>прайс-чекер</a:t>
            </a:r>
            <a:r>
              <a:rPr lang="uk-UA" sz="1600" b="1" dirty="0">
                <a:solidFill>
                  <a:srgbClr val="000099"/>
                </a:solidFill>
              </a:rPr>
              <a:t> 10”/</a:t>
            </a:r>
            <a:r>
              <a:rPr lang="en" sz="1600" b="1" dirty="0">
                <a:solidFill>
                  <a:srgbClr val="000099"/>
                </a:solidFill>
              </a:rPr>
              <a:t>ARM/Linux</a:t>
            </a:r>
            <a:endParaRPr lang="uk-UA" sz="1500" b="1" dirty="0">
              <a:solidFill>
                <a:srgbClr val="000099"/>
              </a:solidFill>
            </a:endParaRPr>
          </a:p>
        </p:txBody>
      </p:sp>
      <p:sp>
        <p:nvSpPr>
          <p:cNvPr id="14352" name="Text Box 9"/>
          <p:cNvSpPr txBox="1">
            <a:spLocks noChangeArrowheads="1"/>
          </p:cNvSpPr>
          <p:nvPr/>
        </p:nvSpPr>
        <p:spPr bwMode="auto">
          <a:xfrm>
            <a:off x="5429250" y="2857500"/>
            <a:ext cx="1571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3" name="Text Box 9"/>
          <p:cNvSpPr txBox="1">
            <a:spLocks noChangeArrowheads="1"/>
          </p:cNvSpPr>
          <p:nvPr/>
        </p:nvSpPr>
        <p:spPr bwMode="auto">
          <a:xfrm>
            <a:off x="5429250" y="2857500"/>
            <a:ext cx="17859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 sz="1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Инфокиоск Newland nQuire200">
            <a:extLst>
              <a:ext uri="{FF2B5EF4-FFF2-40B4-BE49-F238E27FC236}">
                <a16:creationId xmlns:a16="http://schemas.microsoft.com/office/drawing/2014/main" id="{CCEE9373-C15C-54B0-EE1E-151DDC601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1844824"/>
            <a:ext cx="2400201" cy="24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38559E8A-60C8-73BB-87A1-D03B0F6EC6C0}"/>
              </a:ext>
            </a:extLst>
          </p:cNvPr>
          <p:cNvSpPr/>
          <p:nvPr/>
        </p:nvSpPr>
        <p:spPr>
          <a:xfrm>
            <a:off x="5148064" y="0"/>
            <a:ext cx="3995936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chemeClr val="bg1"/>
                </a:solidFill>
              </a:rPr>
              <a:t>ПРИКЛАДНІ РІШЕННЯ</a:t>
            </a:r>
          </a:p>
        </p:txBody>
      </p:sp>
    </p:spTree>
    <p:extLst>
      <p:ext uri="{BB962C8B-B14F-4D97-AF65-F5344CB8AC3E}">
        <p14:creationId xmlns:p14="http://schemas.microsoft.com/office/powerpoint/2010/main" val="2366018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115367" y="692696"/>
            <a:ext cx="89995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uk-UA" altLang="ru-RU" sz="2700" b="1" dirty="0">
                <a:solidFill>
                  <a:srgbClr val="002060"/>
                </a:solidFill>
              </a:rPr>
              <a:t>Основні напрямки компанії </a:t>
            </a:r>
          </a:p>
          <a:p>
            <a:pPr algn="ctr" eaLnBrk="1" hangingPunct="1">
              <a:spcBef>
                <a:spcPct val="0"/>
              </a:spcBef>
            </a:pPr>
            <a:r>
              <a:rPr lang="uk-UA" altLang="ru-RU" sz="2700" b="1" dirty="0">
                <a:solidFill>
                  <a:srgbClr val="002060"/>
                </a:solidFill>
              </a:rPr>
              <a:t>«Інформаційні Системи»</a:t>
            </a:r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611560" y="1556792"/>
            <a:ext cx="8352928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eaLnBrk="1" hangingPunct="1">
              <a:lnSpc>
                <a:spcPct val="200000"/>
              </a:lnSpc>
              <a:spcBef>
                <a:spcPct val="0"/>
              </a:spcBef>
              <a:buSzPct val="45000"/>
              <a:buFont typeface="Courier New" panose="02070309020205020404" pitchFamily="49" charset="0"/>
              <a:buChar char="o"/>
            </a:pPr>
            <a:r>
              <a:rPr lang="uk-UA" altLang="ru-RU" sz="1600" b="1" i="1" dirty="0"/>
              <a:t>Розробка програмного забезпечення для роздрібної торгівлі («CashDesk»)</a:t>
            </a:r>
          </a:p>
          <a:p>
            <a:pPr marL="285750" indent="-285750" eaLnBrk="1" hangingPunct="1">
              <a:lnSpc>
                <a:spcPct val="200000"/>
              </a:lnSpc>
              <a:spcBef>
                <a:spcPct val="0"/>
              </a:spcBef>
              <a:buSzPct val="45000"/>
              <a:buFont typeface="Courier New" panose="02070309020205020404" pitchFamily="49" charset="0"/>
              <a:buChar char="o"/>
            </a:pPr>
            <a:r>
              <a:rPr lang="uk-UA" altLang="ru-RU" sz="1600" b="1" i="1" dirty="0"/>
              <a:t>Впровадження ПЗ. Супровід та технічна підтримка ПЗ</a:t>
            </a:r>
          </a:p>
          <a:p>
            <a:pPr marL="285750" indent="-285750" eaLnBrk="1" hangingPunct="1">
              <a:lnSpc>
                <a:spcPct val="200000"/>
              </a:lnSpc>
              <a:spcBef>
                <a:spcPct val="0"/>
              </a:spcBef>
              <a:buSzPct val="45000"/>
              <a:buFont typeface="Courier New" panose="02070309020205020404" pitchFamily="49" charset="0"/>
              <a:buChar char="o"/>
            </a:pPr>
            <a:r>
              <a:rPr lang="uk-UA" altLang="ru-RU" sz="1600" b="1" i="1" dirty="0"/>
              <a:t>Професійний консалтинг та навчання</a:t>
            </a:r>
          </a:p>
          <a:p>
            <a:pPr marL="285750" indent="-285750" eaLnBrk="1" hangingPunct="1">
              <a:lnSpc>
                <a:spcPct val="200000"/>
              </a:lnSpc>
              <a:spcBef>
                <a:spcPct val="0"/>
              </a:spcBef>
              <a:buSzPct val="45000"/>
              <a:buFont typeface="Courier New" panose="02070309020205020404" pitchFamily="49" charset="0"/>
              <a:buChar char="o"/>
            </a:pPr>
            <a:r>
              <a:rPr lang="uk-UA" altLang="ru-RU" sz="1600" b="1" i="1" dirty="0"/>
              <a:t>Вирішення індивідуальних завдань з автоматизації</a:t>
            </a:r>
          </a:p>
          <a:p>
            <a:pPr marL="285750" indent="-285750" eaLnBrk="1" hangingPunct="1">
              <a:lnSpc>
                <a:spcPct val="200000"/>
              </a:lnSpc>
              <a:spcBef>
                <a:spcPct val="0"/>
              </a:spcBef>
              <a:buSzPct val="45000"/>
              <a:buFont typeface="Courier New" panose="02070309020205020404" pitchFamily="49" charset="0"/>
              <a:buChar char="o"/>
            </a:pPr>
            <a:r>
              <a:rPr lang="uk-UA" altLang="ru-RU" sz="1600" b="1" i="1" dirty="0"/>
              <a:t>Постачання серверного комп'ютерного обладнання та програмного забезпечення</a:t>
            </a:r>
          </a:p>
          <a:p>
            <a:pPr marL="285750" indent="-285750" eaLnBrk="1" hangingPunct="1">
              <a:lnSpc>
                <a:spcPct val="200000"/>
              </a:lnSpc>
              <a:spcBef>
                <a:spcPct val="0"/>
              </a:spcBef>
              <a:buSzPct val="45000"/>
              <a:buFont typeface="Courier New" panose="02070309020205020404" pitchFamily="49" charset="0"/>
              <a:buChar char="o"/>
            </a:pPr>
            <a:r>
              <a:rPr lang="uk-UA" altLang="ru-RU" sz="1600" b="1" i="1" dirty="0"/>
              <a:t>Постачання торговельного електронного обладнання</a:t>
            </a:r>
          </a:p>
          <a:p>
            <a:pPr marL="285750" indent="-285750" eaLnBrk="1" hangingPunct="1">
              <a:lnSpc>
                <a:spcPct val="200000"/>
              </a:lnSpc>
              <a:spcBef>
                <a:spcPct val="0"/>
              </a:spcBef>
              <a:buSzPct val="45000"/>
              <a:buFont typeface="Courier New" panose="02070309020205020404" pitchFamily="49" charset="0"/>
              <a:buChar char="o"/>
            </a:pPr>
            <a:r>
              <a:rPr lang="uk-UA" altLang="ru-RU" sz="1600" b="1" i="1" dirty="0"/>
              <a:t>Постачання та сервісне обслуговування РРО</a:t>
            </a:r>
          </a:p>
        </p:txBody>
      </p:sp>
    </p:spTree>
    <p:extLst>
      <p:ext uri="{BB962C8B-B14F-4D97-AF65-F5344CB8AC3E}">
        <p14:creationId xmlns:p14="http://schemas.microsoft.com/office/powerpoint/2010/main" val="3307156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939800" y="1263650"/>
            <a:ext cx="7343775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uk-UA" altLang="ru-RU" sz="2700" b="1" dirty="0">
                <a:solidFill>
                  <a:srgbClr val="002060"/>
                </a:solidFill>
              </a:rPr>
              <a:t>Дякую за увагу</a:t>
            </a:r>
          </a:p>
        </p:txBody>
      </p:sp>
      <p:sp>
        <p:nvSpPr>
          <p:cNvPr id="23555" name="Text Box 7"/>
          <p:cNvSpPr txBox="1">
            <a:spLocks noChangeArrowheads="1"/>
          </p:cNvSpPr>
          <p:nvPr/>
        </p:nvSpPr>
        <p:spPr bwMode="auto">
          <a:xfrm>
            <a:off x="5508104" y="2114296"/>
            <a:ext cx="3240088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1600" u="sng" dirty="0">
                <a:hlinkClick r:id="rId5"/>
              </a:rPr>
              <a:t>http://cashdesk.pro</a:t>
            </a:r>
            <a:endParaRPr lang="ru-RU" altLang="ru-RU" sz="1600" u="sng" dirty="0"/>
          </a:p>
          <a:p>
            <a:pPr eaLnBrk="1" hangingPunct="1">
              <a:spcBef>
                <a:spcPct val="0"/>
              </a:spcBef>
            </a:pPr>
            <a:endParaRPr lang="en-US" altLang="ru-RU" sz="1600" u="sng" dirty="0"/>
          </a:p>
          <a:p>
            <a:pPr eaLnBrk="1" hangingPunct="1">
              <a:spcBef>
                <a:spcPct val="0"/>
              </a:spcBef>
            </a:pPr>
            <a:r>
              <a:rPr lang="en-US" altLang="ru-RU" sz="1600" u="sng" dirty="0"/>
              <a:t>http://</a:t>
            </a:r>
            <a:r>
              <a:rPr lang="ru-RU" altLang="ru-RU" sz="1600" u="sng" dirty="0" err="1"/>
              <a:t>www</a:t>
            </a:r>
            <a:r>
              <a:rPr lang="ru-RU" altLang="ru-RU" sz="1600" u="sng" dirty="0"/>
              <a:t>.</a:t>
            </a:r>
            <a:r>
              <a:rPr lang="en-US" altLang="ru-RU" sz="1600" u="sng" dirty="0"/>
              <a:t>infsys.biz</a:t>
            </a:r>
            <a:endParaRPr lang="ru-RU" altLang="ru-RU" sz="1600" u="sng" dirty="0"/>
          </a:p>
          <a:p>
            <a:pPr eaLnBrk="1" hangingPunct="1">
              <a:spcBef>
                <a:spcPct val="0"/>
              </a:spcBef>
            </a:pPr>
            <a:r>
              <a:rPr lang="ru-RU" altLang="ru-RU" sz="1600" u="sng" dirty="0" err="1"/>
              <a:t>info</a:t>
            </a:r>
            <a:r>
              <a:rPr lang="ru-RU" altLang="ru-RU" sz="1600" u="sng" dirty="0"/>
              <a:t>@</a:t>
            </a:r>
            <a:r>
              <a:rPr lang="en-US" altLang="ru-RU" sz="1600" u="sng" dirty="0"/>
              <a:t>infsys.biz</a:t>
            </a:r>
            <a:endParaRPr lang="ru-RU" altLang="ru-RU" sz="1600" u="sng" dirty="0"/>
          </a:p>
          <a:p>
            <a:pPr eaLnBrk="1" hangingPunct="1">
              <a:spcBef>
                <a:spcPct val="0"/>
              </a:spcBef>
            </a:pPr>
            <a:endParaRPr lang="ru-RU" altLang="ru-RU" sz="1000" dirty="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945026" y="2128886"/>
            <a:ext cx="3240088" cy="1876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uk-UA" altLang="ru-RU" sz="1600" dirty="0"/>
              <a:t>Кравчук Ігор</a:t>
            </a:r>
          </a:p>
          <a:p>
            <a:pPr eaLnBrk="1" hangingPunct="1">
              <a:spcBef>
                <a:spcPct val="0"/>
              </a:spcBef>
            </a:pPr>
            <a:endParaRPr lang="uk-UA" altLang="ru-RU" sz="1600" dirty="0"/>
          </a:p>
          <a:p>
            <a:pPr eaLnBrk="1" hangingPunct="1">
              <a:spcBef>
                <a:spcPct val="0"/>
              </a:spcBef>
            </a:pPr>
            <a:r>
              <a:rPr lang="uk-UA" altLang="ru-RU" sz="1600" dirty="0"/>
              <a:t>Директор</a:t>
            </a:r>
          </a:p>
          <a:p>
            <a:pPr>
              <a:spcBef>
                <a:spcPct val="0"/>
              </a:spcBef>
            </a:pPr>
            <a:r>
              <a:rPr lang="uk-UA" altLang="ru-RU" sz="1600" dirty="0"/>
              <a:t>ТОВ «Компанія «Інформаційні Системи»</a:t>
            </a:r>
          </a:p>
          <a:p>
            <a:pPr eaLnBrk="1" hangingPunct="1">
              <a:spcBef>
                <a:spcPct val="0"/>
              </a:spcBef>
            </a:pPr>
            <a:endParaRPr lang="ru-RU" altLang="ru-RU" sz="1600" dirty="0"/>
          </a:p>
          <a:p>
            <a:pPr>
              <a:spcBef>
                <a:spcPct val="0"/>
              </a:spcBef>
            </a:pPr>
            <a:r>
              <a:rPr lang="ru-RU" altLang="ru-RU" sz="1600" dirty="0"/>
              <a:t>+38</a:t>
            </a:r>
            <a:r>
              <a:rPr lang="en-US" altLang="ru-RU" sz="1600" dirty="0"/>
              <a:t>0</a:t>
            </a:r>
            <a:r>
              <a:rPr lang="ru-RU" altLang="ru-RU" sz="1600" dirty="0"/>
              <a:t> (</a:t>
            </a:r>
            <a:r>
              <a:rPr lang="en-US" altLang="ru-RU" sz="1600" dirty="0"/>
              <a:t>50</a:t>
            </a:r>
            <a:r>
              <a:rPr lang="ru-RU" altLang="ru-RU" sz="1600" dirty="0"/>
              <a:t>) </a:t>
            </a:r>
            <a:r>
              <a:rPr lang="en-US" altLang="ru-RU" sz="1600" dirty="0"/>
              <a:t>328</a:t>
            </a:r>
            <a:r>
              <a:rPr lang="ru-RU" altLang="ru-RU" sz="1600" dirty="0"/>
              <a:t>-</a:t>
            </a:r>
            <a:r>
              <a:rPr lang="en-US" altLang="ru-RU" sz="1600" dirty="0"/>
              <a:t>53</a:t>
            </a:r>
            <a:r>
              <a:rPr lang="ru-RU" altLang="ru-RU" sz="1600" dirty="0"/>
              <a:t>-</a:t>
            </a:r>
            <a:r>
              <a:rPr lang="en-US" altLang="ru-RU" sz="1600" dirty="0"/>
              <a:t>02</a:t>
            </a:r>
            <a:endParaRPr lang="ru-RU" altLang="ru-RU" sz="1600" dirty="0"/>
          </a:p>
          <a:p>
            <a:pPr eaLnBrk="1" hangingPunct="1">
              <a:spcBef>
                <a:spcPct val="0"/>
              </a:spcBef>
            </a:pPr>
            <a:endParaRPr lang="ru-RU" altLang="ru-RU" sz="1600" dirty="0"/>
          </a:p>
          <a:p>
            <a:pPr eaLnBrk="1" hangingPunct="1">
              <a:spcBef>
                <a:spcPct val="0"/>
              </a:spcBef>
            </a:pPr>
            <a:r>
              <a:rPr lang="en-US" altLang="ru-RU" sz="1600" u="sng" dirty="0">
                <a:hlinkClick r:id="rId6"/>
              </a:rPr>
              <a:t>kravchuk.ia@gmail.com</a:t>
            </a:r>
            <a:endParaRPr lang="uk-UA" altLang="ru-RU" sz="1600" u="sng" dirty="0"/>
          </a:p>
          <a:p>
            <a:pPr>
              <a:spcBef>
                <a:spcPct val="0"/>
              </a:spcBef>
            </a:pPr>
            <a:r>
              <a:rPr lang="ru-RU" altLang="ru-RU" sz="1600" u="sng" dirty="0">
                <a:hlinkClick r:id="rId7"/>
              </a:rPr>
              <a:t>i</a:t>
            </a:r>
            <a:r>
              <a:rPr lang="en-US" altLang="ru-RU" sz="1600" u="sng" dirty="0">
                <a:hlinkClick r:id="rId7"/>
              </a:rPr>
              <a:t>gor</a:t>
            </a:r>
            <a:r>
              <a:rPr lang="ru-RU" altLang="ru-RU" sz="1600" u="sng" dirty="0">
                <a:hlinkClick r:id="rId7"/>
              </a:rPr>
              <a:t>@</a:t>
            </a:r>
            <a:r>
              <a:rPr lang="en-US" altLang="ru-RU" sz="1600" u="sng" dirty="0">
                <a:hlinkClick r:id="rId7"/>
              </a:rPr>
              <a:t>infsys.biz</a:t>
            </a:r>
            <a:endParaRPr lang="ru-RU" altLang="ru-RU" sz="1600" u="sng" dirty="0"/>
          </a:p>
          <a:p>
            <a:pPr eaLnBrk="1" hangingPunct="1">
              <a:spcBef>
                <a:spcPct val="0"/>
              </a:spcBef>
            </a:pPr>
            <a:endParaRPr lang="ru-RU" altLang="ru-RU" sz="1600" u="sng" dirty="0"/>
          </a:p>
          <a:p>
            <a:pPr eaLnBrk="1" hangingPunct="1">
              <a:spcBef>
                <a:spcPct val="0"/>
              </a:spcBef>
            </a:pPr>
            <a:endParaRPr lang="ru-RU" altLang="ru-RU" sz="1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C60BED-1027-541A-AB06-CEBA7A2974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792" y="3741610"/>
            <a:ext cx="37084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89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468313" y="3141663"/>
            <a:ext cx="3455615" cy="719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uk-UA" altLang="ru-RU" sz="2000" b="1" dirty="0">
                <a:solidFill>
                  <a:srgbClr val="002060"/>
                </a:solidFill>
              </a:rPr>
              <a:t>Загальна</a:t>
            </a:r>
            <a:r>
              <a:rPr lang="ru-RU" altLang="ru-RU" sz="2000" b="1" dirty="0">
                <a:solidFill>
                  <a:srgbClr val="002060"/>
                </a:solidFill>
              </a:rPr>
              <a:t> структура</a:t>
            </a:r>
            <a:r>
              <a:rPr lang="en-US" altLang="ru-RU" sz="2000" b="1" dirty="0">
                <a:solidFill>
                  <a:srgbClr val="002060"/>
                </a:solidFill>
              </a:rPr>
              <a:t> </a:t>
            </a:r>
            <a:r>
              <a:rPr lang="ru-RU" altLang="ru-RU" sz="2000" b="1" dirty="0">
                <a:solidFill>
                  <a:srgbClr val="002060"/>
                </a:solidFill>
              </a:rPr>
              <a:t>ПК </a:t>
            </a:r>
            <a:endParaRPr lang="en-US" altLang="ru-RU" sz="2000" b="1" dirty="0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sz="2000" b="1" dirty="0">
                <a:solidFill>
                  <a:srgbClr val="002060"/>
                </a:solidFill>
              </a:rPr>
              <a:t>«</a:t>
            </a:r>
            <a:r>
              <a:rPr lang="en-US" altLang="ru-RU" sz="2000" b="1" dirty="0">
                <a:solidFill>
                  <a:srgbClr val="002060"/>
                </a:solidFill>
              </a:rPr>
              <a:t>Cash Desk</a:t>
            </a:r>
            <a:r>
              <a:rPr lang="ru-RU" altLang="ru-RU" sz="2000" b="1" dirty="0">
                <a:solidFill>
                  <a:srgbClr val="002060"/>
                </a:solidFill>
              </a:rPr>
              <a:t>»</a:t>
            </a:r>
            <a:r>
              <a:rPr lang="en-US" altLang="ru-RU" sz="20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500562" y="0"/>
            <a:ext cx="4643438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>
                <a:solidFill>
                  <a:schemeClr val="bg1"/>
                </a:solidFill>
              </a:rPr>
              <a:t>СТРУКТУРА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672C80-7EC5-81C4-D0DE-CE89C81AF2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374" y="1124744"/>
            <a:ext cx="5307961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64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Содержимое 2"/>
          <p:cNvSpPr>
            <a:spLocks noGrp="1"/>
          </p:cNvSpPr>
          <p:nvPr>
            <p:ph idx="4294967295"/>
          </p:nvPr>
        </p:nvSpPr>
        <p:spPr>
          <a:xfrm>
            <a:off x="294480" y="1340768"/>
            <a:ext cx="8412163" cy="45198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uk-UA" sz="1600" dirty="0"/>
              <a:t>Протоколювання дій касирів. Формування звіту як повного, так і за </a:t>
            </a:r>
            <a:r>
              <a:rPr lang="uk-UA" sz="1600" b="1" dirty="0"/>
              <a:t>окремими </a:t>
            </a:r>
            <a:r>
              <a:rPr lang="uk-UA" sz="1600" dirty="0"/>
              <a:t>операціями</a:t>
            </a:r>
          </a:p>
          <a:p>
            <a:pPr>
              <a:lnSpc>
                <a:spcPct val="150000"/>
              </a:lnSpc>
            </a:pPr>
            <a:r>
              <a:rPr lang="uk-UA" sz="1600" dirty="0"/>
              <a:t>Передача дій касира в режимі </a:t>
            </a:r>
            <a:r>
              <a:rPr lang="uk-UA" sz="1600" b="1" dirty="0"/>
              <a:t>реального часу </a:t>
            </a:r>
            <a:r>
              <a:rPr lang="uk-UA" sz="1600" dirty="0"/>
              <a:t>модулю "Онлайн-моніторинг" або в інше ПЗ</a:t>
            </a:r>
          </a:p>
          <a:p>
            <a:pPr>
              <a:lnSpc>
                <a:spcPct val="150000"/>
              </a:lnSpc>
            </a:pPr>
            <a:r>
              <a:rPr lang="uk-UA" sz="1600" dirty="0"/>
              <a:t>Можливість формування </a:t>
            </a:r>
            <a:r>
              <a:rPr lang="uk-UA" sz="1600" b="1" dirty="0"/>
              <a:t>звітів на робочому місці </a:t>
            </a:r>
            <a:r>
              <a:rPr lang="uk-UA" sz="1600" dirty="0"/>
              <a:t>касира, включно з реєстром чеків, інформацією за чеком тощо</a:t>
            </a:r>
          </a:p>
          <a:p>
            <a:pPr>
              <a:lnSpc>
                <a:spcPct val="150000"/>
              </a:lnSpc>
            </a:pPr>
            <a:r>
              <a:rPr lang="uk-UA" sz="1600" dirty="0"/>
              <a:t>Можливість написання будь-яких необхідних </a:t>
            </a:r>
            <a:r>
              <a:rPr lang="uk-UA" sz="1600" b="1" dirty="0"/>
              <a:t>звітів</a:t>
            </a:r>
          </a:p>
          <a:p>
            <a:pPr>
              <a:lnSpc>
                <a:spcPct val="150000"/>
              </a:lnSpc>
            </a:pPr>
            <a:r>
              <a:rPr lang="uk-UA" sz="1600" dirty="0"/>
              <a:t>Можливість друку </a:t>
            </a:r>
            <a:r>
              <a:rPr lang="uk-UA" sz="1600" b="1" dirty="0"/>
              <a:t>чеків банківського термінала на РРО</a:t>
            </a:r>
            <a:r>
              <a:rPr lang="uk-UA" sz="1600" dirty="0"/>
              <a:t>: як окремим документом, так і у вигляді додаткової інформації в стандартному чеку</a:t>
            </a:r>
          </a:p>
          <a:p>
            <a:pPr>
              <a:lnSpc>
                <a:spcPct val="150000"/>
              </a:lnSpc>
            </a:pPr>
            <a:r>
              <a:rPr lang="uk-UA" sz="1600" b="1" dirty="0"/>
              <a:t>Друк штрих-кодів </a:t>
            </a:r>
            <a:r>
              <a:rPr lang="uk-UA" sz="1600" dirty="0"/>
              <a:t>у поточному чеку або на окремому чеку</a:t>
            </a:r>
          </a:p>
          <a:p>
            <a:pPr>
              <a:lnSpc>
                <a:spcPct val="150000"/>
              </a:lnSpc>
            </a:pPr>
            <a:r>
              <a:rPr lang="uk-UA" sz="1600" dirty="0"/>
              <a:t>Можливість </a:t>
            </a:r>
            <a:r>
              <a:rPr lang="uk-UA" sz="1600" b="1" dirty="0"/>
              <a:t>змішаної оплати чека </a:t>
            </a:r>
            <a:r>
              <a:rPr lang="uk-UA" sz="1600" dirty="0"/>
              <a:t>(готівка, банківська картка/картки, бонуси, сертифікати)</a:t>
            </a:r>
          </a:p>
          <a:p>
            <a:pPr>
              <a:lnSpc>
                <a:spcPct val="150000"/>
              </a:lnSpc>
            </a:pPr>
            <a:endParaRPr lang="uk-UA" sz="1600" dirty="0"/>
          </a:p>
        </p:txBody>
      </p:sp>
      <p:sp>
        <p:nvSpPr>
          <p:cNvPr id="14352" name="Text Box 9"/>
          <p:cNvSpPr txBox="1">
            <a:spLocks noChangeArrowheads="1"/>
          </p:cNvSpPr>
          <p:nvPr/>
        </p:nvSpPr>
        <p:spPr bwMode="auto">
          <a:xfrm>
            <a:off x="5429250" y="2857500"/>
            <a:ext cx="1571625" cy="307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4353" name="Text Box 9"/>
          <p:cNvSpPr txBox="1">
            <a:spLocks noChangeArrowheads="1"/>
          </p:cNvSpPr>
          <p:nvPr/>
        </p:nvSpPr>
        <p:spPr bwMode="auto">
          <a:xfrm>
            <a:off x="5429250" y="2857500"/>
            <a:ext cx="1785938" cy="307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643438" y="0"/>
            <a:ext cx="4500562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1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rPr>
              <a:t>Ключові особливості:</a:t>
            </a:r>
          </a:p>
        </p:txBody>
      </p:sp>
    </p:spTree>
    <p:extLst>
      <p:ext uri="{BB962C8B-B14F-4D97-AF65-F5344CB8AC3E}">
        <p14:creationId xmlns:p14="http://schemas.microsoft.com/office/powerpoint/2010/main" val="1088397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Содержимое 2"/>
          <p:cNvSpPr>
            <a:spLocks noGrp="1"/>
          </p:cNvSpPr>
          <p:nvPr>
            <p:ph idx="4294967295"/>
          </p:nvPr>
        </p:nvSpPr>
        <p:spPr>
          <a:xfrm>
            <a:off x="508794" y="1196752"/>
            <a:ext cx="8269288" cy="5112568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uk-UA" sz="1600" dirty="0"/>
              <a:t>Можливість реєстрації дисконтних/бонусних клієнтів на робочому місці касира</a:t>
            </a:r>
          </a:p>
          <a:p>
            <a:pPr>
              <a:lnSpc>
                <a:spcPct val="130000"/>
              </a:lnSpc>
            </a:pPr>
            <a:r>
              <a:rPr lang="uk-UA" sz="1600" b="1" dirty="0"/>
              <a:t>Пошук і введення клієнта за номером телефону</a:t>
            </a:r>
            <a:endParaRPr lang="en-US" sz="1600" b="1" dirty="0"/>
          </a:p>
          <a:p>
            <a:pPr>
              <a:lnSpc>
                <a:spcPct val="130000"/>
              </a:lnSpc>
            </a:pPr>
            <a:r>
              <a:rPr lang="uk-UA" sz="1600" b="1" dirty="0"/>
              <a:t>Валідація номеру телефону </a:t>
            </a:r>
            <a:r>
              <a:rPr lang="uk-UA" sz="1600" dirty="0"/>
              <a:t>клієнта на робочому місці касира (СМС або </a:t>
            </a:r>
            <a:r>
              <a:rPr lang="en-US" sz="1600" dirty="0"/>
              <a:t>flashcall)</a:t>
            </a:r>
            <a:endParaRPr lang="uk-UA" sz="1600" dirty="0"/>
          </a:p>
          <a:p>
            <a:pPr>
              <a:lnSpc>
                <a:spcPct val="130000"/>
              </a:lnSpc>
            </a:pPr>
            <a:r>
              <a:rPr lang="uk-UA" sz="1600" b="1" dirty="0"/>
              <a:t>Генерація та друк купонів</a:t>
            </a:r>
            <a:r>
              <a:rPr lang="uk-UA" sz="1600" dirty="0"/>
              <a:t>. Контроль і облік спрацьовування купонів у режимі online</a:t>
            </a:r>
          </a:p>
          <a:p>
            <a:pPr>
              <a:lnSpc>
                <a:spcPct val="130000"/>
              </a:lnSpc>
            </a:pPr>
            <a:r>
              <a:rPr lang="uk-UA" sz="1600" b="1" dirty="0"/>
              <a:t>Централізоване налаштування </a:t>
            </a:r>
            <a:r>
              <a:rPr lang="uk-UA" sz="1600" dirty="0"/>
              <a:t>робочих місць касирів як всіх разом так і окремого переліку</a:t>
            </a:r>
            <a:endParaRPr lang="en-US" sz="1600" dirty="0"/>
          </a:p>
          <a:p>
            <a:pPr>
              <a:lnSpc>
                <a:spcPct val="130000"/>
              </a:lnSpc>
            </a:pPr>
            <a:r>
              <a:rPr lang="uk-UA" sz="1600" b="1" dirty="0"/>
              <a:t>Централізоване оновлення </a:t>
            </a:r>
            <a:r>
              <a:rPr lang="uk-UA" sz="1600" dirty="0"/>
              <a:t>програмного забезпечення усієї торгової мережі</a:t>
            </a:r>
          </a:p>
          <a:p>
            <a:pPr>
              <a:lnSpc>
                <a:spcPct val="130000"/>
              </a:lnSpc>
            </a:pPr>
            <a:r>
              <a:rPr lang="uk-UA" sz="1600" dirty="0"/>
              <a:t>Можливість налаштування </a:t>
            </a:r>
            <a:r>
              <a:rPr lang="uk-UA" sz="1600" b="1" dirty="0"/>
              <a:t>повідомлень касирам</a:t>
            </a:r>
          </a:p>
          <a:p>
            <a:pPr>
              <a:lnSpc>
                <a:spcPct val="130000"/>
              </a:lnSpc>
            </a:pPr>
            <a:r>
              <a:rPr lang="uk-UA" sz="1600" dirty="0"/>
              <a:t>Можливість фіксування в системі окрім касира також і </a:t>
            </a:r>
            <a:r>
              <a:rPr lang="uk-UA" sz="1600" b="1" dirty="0"/>
              <a:t>продавця-консультанта</a:t>
            </a:r>
            <a:endParaRPr lang="uk-UA" sz="1600" dirty="0"/>
          </a:p>
          <a:p>
            <a:pPr>
              <a:lnSpc>
                <a:spcPct val="130000"/>
              </a:lnSpc>
            </a:pPr>
            <a:r>
              <a:rPr lang="uk-UA" sz="1600" dirty="0"/>
              <a:t>Можливість роботи з фіскальним реєстратором і </a:t>
            </a:r>
            <a:r>
              <a:rPr lang="uk-UA" sz="1600" b="1" dirty="0"/>
              <a:t>чековим принтером </a:t>
            </a:r>
            <a:r>
              <a:rPr lang="uk-UA" sz="1600" dirty="0"/>
              <a:t>одночасно</a:t>
            </a:r>
          </a:p>
          <a:p>
            <a:pPr>
              <a:lnSpc>
                <a:spcPct val="130000"/>
              </a:lnSpc>
            </a:pPr>
            <a:r>
              <a:rPr lang="uk-UA" sz="1600" dirty="0"/>
              <a:t>Можливість використання більше 2х чекових або фіскальних принтерів на одному робочому місці касира. Підрахунок суми за чековим принтером, нагадування касиру про необхідність інкасації. Ручний, автоматичний або комбінований </a:t>
            </a:r>
            <a:r>
              <a:rPr lang="uk-UA" sz="1600" b="1" dirty="0"/>
              <a:t>поділ чеків.</a:t>
            </a:r>
          </a:p>
        </p:txBody>
      </p:sp>
      <p:sp>
        <p:nvSpPr>
          <p:cNvPr id="14352" name="Text Box 9"/>
          <p:cNvSpPr txBox="1">
            <a:spLocks noChangeArrowheads="1"/>
          </p:cNvSpPr>
          <p:nvPr/>
        </p:nvSpPr>
        <p:spPr bwMode="auto">
          <a:xfrm>
            <a:off x="5429250" y="2857500"/>
            <a:ext cx="1571625" cy="307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4353" name="Text Box 9"/>
          <p:cNvSpPr txBox="1">
            <a:spLocks noChangeArrowheads="1"/>
          </p:cNvSpPr>
          <p:nvPr/>
        </p:nvSpPr>
        <p:spPr bwMode="auto">
          <a:xfrm>
            <a:off x="5429250" y="2857500"/>
            <a:ext cx="1785938" cy="307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9C864B93-A6B3-4F94-7E98-5C520F99DC69}"/>
              </a:ext>
            </a:extLst>
          </p:cNvPr>
          <p:cNvSpPr/>
          <p:nvPr/>
        </p:nvSpPr>
        <p:spPr>
          <a:xfrm>
            <a:off x="4643438" y="0"/>
            <a:ext cx="4500562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1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rPr>
              <a:t>Ключові особливості:</a:t>
            </a:r>
          </a:p>
        </p:txBody>
      </p:sp>
    </p:spTree>
    <p:extLst>
      <p:ext uri="{BB962C8B-B14F-4D97-AF65-F5344CB8AC3E}">
        <p14:creationId xmlns:p14="http://schemas.microsoft.com/office/powerpoint/2010/main" val="4086901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Содержимое 2"/>
          <p:cNvSpPr>
            <a:spLocks noGrp="1"/>
          </p:cNvSpPr>
          <p:nvPr>
            <p:ph idx="4294967295"/>
          </p:nvPr>
        </p:nvSpPr>
        <p:spPr>
          <a:xfrm>
            <a:off x="329406" y="1196752"/>
            <a:ext cx="8485188" cy="5040560"/>
          </a:xfrm>
        </p:spPr>
        <p:txBody>
          <a:bodyPr>
            <a:normAutofit fontScale="92500"/>
          </a:bodyPr>
          <a:lstStyle/>
          <a:p>
            <a:pPr>
              <a:lnSpc>
                <a:spcPct val="130000"/>
              </a:lnSpc>
            </a:pPr>
            <a:r>
              <a:rPr lang="uk-UA" sz="1600" b="1" dirty="0"/>
              <a:t>Інтеграція з вагами </a:t>
            </a:r>
            <a:r>
              <a:rPr lang="uk-UA" sz="1600" dirty="0"/>
              <a:t>на робочому місці касира (автоматичне отримання ваги без необхідності ручного введення)</a:t>
            </a:r>
          </a:p>
          <a:p>
            <a:pPr>
              <a:lnSpc>
                <a:spcPct val="130000"/>
              </a:lnSpc>
            </a:pPr>
            <a:r>
              <a:rPr lang="uk-UA" sz="1600" b="1" dirty="0"/>
              <a:t>Інтеграція з </a:t>
            </a:r>
            <a:r>
              <a:rPr lang="uk-UA" sz="1600" b="1" dirty="0" err="1"/>
              <a:t>пРРО</a:t>
            </a:r>
            <a:endParaRPr lang="uk-UA" sz="1600" dirty="0"/>
          </a:p>
          <a:p>
            <a:pPr>
              <a:lnSpc>
                <a:spcPct val="130000"/>
              </a:lnSpc>
            </a:pPr>
            <a:r>
              <a:rPr lang="uk-UA" sz="1600" dirty="0"/>
              <a:t>Можливість роботи з ваговим товаром за </a:t>
            </a:r>
            <a:r>
              <a:rPr lang="uk-UA" sz="1600" b="1" dirty="0"/>
              <a:t>штрих-кодами виробників</a:t>
            </a:r>
            <a:endParaRPr lang="uk-UA" sz="1600" dirty="0"/>
          </a:p>
          <a:p>
            <a:pPr>
              <a:lnSpc>
                <a:spcPct val="150000"/>
              </a:lnSpc>
            </a:pPr>
            <a:r>
              <a:rPr lang="uk-UA" sz="1600" dirty="0"/>
              <a:t>Сценарії </a:t>
            </a:r>
            <a:r>
              <a:rPr lang="uk-UA" sz="1600" b="1" dirty="0"/>
              <a:t>автоматичного закриття </a:t>
            </a:r>
            <a:r>
              <a:rPr lang="uk-UA" sz="1600" dirty="0"/>
              <a:t>зміни на касі, в </a:t>
            </a:r>
            <a:r>
              <a:rPr lang="uk-UA" sz="1600" dirty="0" err="1"/>
              <a:t>т.ч</a:t>
            </a:r>
            <a:r>
              <a:rPr lang="uk-UA" sz="1600" dirty="0"/>
              <a:t>. </a:t>
            </a:r>
            <a:r>
              <a:rPr lang="uk-UA" sz="1600" b="1" dirty="0"/>
              <a:t>автоматичне винесення готівки </a:t>
            </a:r>
            <a:r>
              <a:rPr lang="uk-UA" sz="1600" dirty="0"/>
              <a:t>перед </a:t>
            </a:r>
            <a:r>
              <a:rPr lang="uk-UA" sz="1600" dirty="0" err="1"/>
              <a:t>Z</a:t>
            </a:r>
            <a:r>
              <a:rPr lang="uk-UA" sz="1600" dirty="0"/>
              <a:t>-звітом та ін.</a:t>
            </a:r>
          </a:p>
          <a:p>
            <a:pPr>
              <a:lnSpc>
                <a:spcPct val="150000"/>
              </a:lnSpc>
            </a:pPr>
            <a:r>
              <a:rPr lang="uk-UA" sz="1600" dirty="0"/>
              <a:t>Можливість роботи каси в офлайн режимі в разі відсутності зв'язку із сервером до відновлення </a:t>
            </a:r>
          </a:p>
          <a:p>
            <a:pPr>
              <a:lnSpc>
                <a:spcPct val="150000"/>
              </a:lnSpc>
            </a:pPr>
            <a:r>
              <a:rPr lang="uk-UA" sz="1600" dirty="0"/>
              <a:t>Підтримка сенсорних моніторів. </a:t>
            </a:r>
            <a:r>
              <a:rPr lang="uk-UA" sz="1600" b="1" dirty="0"/>
              <a:t>Екранна клавіатура </a:t>
            </a:r>
            <a:r>
              <a:rPr lang="uk-UA" sz="1600" dirty="0"/>
              <a:t>для сенсорних систем</a:t>
            </a:r>
          </a:p>
          <a:p>
            <a:pPr>
              <a:lnSpc>
                <a:spcPct val="150000"/>
              </a:lnSpc>
            </a:pPr>
            <a:r>
              <a:rPr lang="uk-UA" sz="1600" dirty="0"/>
              <a:t>Гнучкі можливості налаштування ПЗ, включно з функціональними клавішами.</a:t>
            </a:r>
          </a:p>
          <a:p>
            <a:pPr>
              <a:lnSpc>
                <a:spcPct val="150000"/>
              </a:lnSpc>
            </a:pPr>
            <a:r>
              <a:rPr lang="uk-UA" sz="1600" dirty="0"/>
              <a:t>Можливість налаштування </a:t>
            </a:r>
            <a:r>
              <a:rPr lang="uk-UA" sz="1600" b="1" dirty="0"/>
              <a:t>користувацьких скриптів/дій </a:t>
            </a:r>
            <a:r>
              <a:rPr lang="uk-UA" sz="1600" dirty="0"/>
              <a:t>з прив'язкою до комбінацій клавіш</a:t>
            </a:r>
          </a:p>
          <a:p>
            <a:pPr>
              <a:lnSpc>
                <a:spcPct val="150000"/>
              </a:lnSpc>
            </a:pPr>
            <a:r>
              <a:rPr lang="uk-UA" sz="1600" b="1" dirty="0"/>
              <a:t>Багатомовність </a:t>
            </a:r>
            <a:r>
              <a:rPr lang="uk-UA" sz="1600" dirty="0"/>
              <a:t>інтерфейсу. Можливість </a:t>
            </a:r>
            <a:r>
              <a:rPr lang="uk-UA" sz="1600" b="1" dirty="0"/>
              <a:t>додавання</a:t>
            </a:r>
            <a:r>
              <a:rPr lang="uk-UA" sz="1600" dirty="0"/>
              <a:t> мов по запиту Замовника</a:t>
            </a:r>
          </a:p>
          <a:p>
            <a:pPr>
              <a:lnSpc>
                <a:spcPct val="150000"/>
              </a:lnSpc>
            </a:pPr>
            <a:r>
              <a:rPr lang="uk-UA" sz="1600" dirty="0"/>
              <a:t>Виведення інформації на </a:t>
            </a:r>
            <a:r>
              <a:rPr lang="uk-UA" sz="1600" b="1" dirty="0"/>
              <a:t>монітор покупця</a:t>
            </a:r>
          </a:p>
        </p:txBody>
      </p:sp>
      <p:sp>
        <p:nvSpPr>
          <p:cNvPr id="14352" name="Text Box 9"/>
          <p:cNvSpPr txBox="1">
            <a:spLocks noChangeArrowheads="1"/>
          </p:cNvSpPr>
          <p:nvPr/>
        </p:nvSpPr>
        <p:spPr bwMode="auto">
          <a:xfrm>
            <a:off x="5429250" y="2857500"/>
            <a:ext cx="1571625" cy="307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F34B1B88-2264-430C-C8AE-F8C235B04161}"/>
              </a:ext>
            </a:extLst>
          </p:cNvPr>
          <p:cNvSpPr/>
          <p:nvPr/>
        </p:nvSpPr>
        <p:spPr>
          <a:xfrm>
            <a:off x="4643438" y="0"/>
            <a:ext cx="4500562" cy="642918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1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rPr>
              <a:t>Ключові особливості:</a:t>
            </a:r>
          </a:p>
        </p:txBody>
      </p:sp>
    </p:spTree>
    <p:extLst>
      <p:ext uri="{BB962C8B-B14F-4D97-AF65-F5344CB8AC3E}">
        <p14:creationId xmlns:p14="http://schemas.microsoft.com/office/powerpoint/2010/main" val="12426431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12805</TotalTime>
  <Words>2157</Words>
  <Application>Microsoft Macintosh PowerPoint</Application>
  <PresentationFormat>Экран (4:3)</PresentationFormat>
  <Paragraphs>415</Paragraphs>
  <Slides>53</Slides>
  <Notes>33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60" baseType="lpstr">
      <vt:lpstr>Arial</vt:lpstr>
      <vt:lpstr>Calibri</vt:lpstr>
      <vt:lpstr>Calibri Light</vt:lpstr>
      <vt:lpstr>Courier New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Робоче місце касира «CashDesk»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!!!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ElenaIv</dc:creator>
  <cp:lastModifiedBy>Igor Kravchuk</cp:lastModifiedBy>
  <cp:revision>643</cp:revision>
  <dcterms:created xsi:type="dcterms:W3CDTF">2010-04-21T14:44:44Z</dcterms:created>
  <dcterms:modified xsi:type="dcterms:W3CDTF">2023-05-03T08:22:08Z</dcterms:modified>
</cp:coreProperties>
</file>